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wdp" ContentType="image/vnd.ms-photo"/>
  <Default Extension="gif" ContentType="image/gif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5"/>
  </p:notesMasterIdLst>
  <p:handoutMasterIdLst>
    <p:handoutMasterId r:id="rId8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340" r:id="rId25"/>
    <p:sldId id="341" r:id="rId26"/>
    <p:sldId id="281" r:id="rId27"/>
    <p:sldId id="282" r:id="rId28"/>
    <p:sldId id="342" r:id="rId29"/>
    <p:sldId id="343" r:id="rId30"/>
    <p:sldId id="285" r:id="rId31"/>
    <p:sldId id="286" r:id="rId32"/>
    <p:sldId id="287" r:id="rId33"/>
    <p:sldId id="344" r:id="rId34"/>
    <p:sldId id="345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46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eorge Georgiev" initials="GG" lastIdx="1" clrIdx="0"/>
  <p:cmAuthor id="1" name="Todor Stoyanov" initials="TS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9BCC00"/>
    <a:srgbClr val="9ED000"/>
    <a:srgbClr val="F4FCD8"/>
    <a:srgbClr val="FFFFFF"/>
    <a:srgbClr val="E8FFC8"/>
    <a:srgbClr val="FAF7C8"/>
    <a:srgbClr val="FAF8C8"/>
    <a:srgbClr val="F5FFC2"/>
    <a:srgbClr val="EBFFD2"/>
    <a:srgbClr val="EBFFDC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34556" autoAdjust="0"/>
    <p:restoredTop sz="94451" autoAdjust="0"/>
  </p:normalViewPr>
  <p:slideViewPr>
    <p:cSldViewPr>
      <p:cViewPr varScale="1">
        <p:scale>
          <a:sx n="108" d="100"/>
          <a:sy n="108" d="100"/>
        </p:scale>
        <p:origin x="-792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2544"/>
    </p:cViewPr>
  </p:sorterViewPr>
  <p:notesViewPr>
    <p:cSldViewPr>
      <p:cViewPr varScale="1">
        <p:scale>
          <a:sx n="84" d="100"/>
          <a:sy n="84" d="100"/>
        </p:scale>
        <p:origin x="-3162" y="-78"/>
      </p:cViewPr>
      <p:guideLst>
        <p:guide orient="horz" pos="2928"/>
        <p:guide pos="2168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12/2/2013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12/2/2013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4168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55469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=""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704" r:id="rId3"/>
    <p:sldLayoutId id="2147483689" r:id="rId4"/>
    <p:sldLayoutId id="2147483703" r:id="rId5"/>
    <p:sldLayoutId id="2147483705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0" fontAlgn="base" hangingPunct="0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0" fontAlgn="base" hangingPunct="0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0" fontAlgn="base" hangingPunct="0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0" fontAlgn="base" hangingPunct="0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telerikacademy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Software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Signed_number_representation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jpeg"/><Relationship Id="rId16" Type="http://schemas.openxmlformats.org/officeDocument/2006/relationships/image" Target="../media/image30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5" Type="http://schemas.openxmlformats.org/officeDocument/2006/relationships/image" Target="../media/image29.pn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ftware_development_process#Rapid_application_development" TargetMode="External"/><Relationship Id="rId2" Type="http://schemas.openxmlformats.org/officeDocument/2006/relationships/hyperlink" Target="http://bg.wikipedia.org/wiki/%D0%93%D1%8A%D0%B2%D0%BA%D0%B0%D0%B2%D0%B0_%D0%BC%D0%B5%D1%82%D0%BE%D0%B4%D0%BE%D0%BB%D0%BE%D0%B3%D0%B8%D1%8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pplitude.se/tag/plan-driven/" TargetMode="External"/><Relationship Id="rId5" Type="http://schemas.openxmlformats.org/officeDocument/2006/relationships/hyperlink" Target="http://en.wikiversity.org/wiki/Plan-driven_software_development" TargetMode="External"/><Relationship Id="rId4" Type="http://schemas.openxmlformats.org/officeDocument/2006/relationships/hyperlink" Target="https://en.wikipedia.org/wiki/Cowboy_coding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40.png"/><Relationship Id="rId3" Type="http://schemas.microsoft.com/office/2007/relationships/hdphoto" Target="../media/hdphoto3.wdp"/><Relationship Id="rId7" Type="http://schemas.openxmlformats.org/officeDocument/2006/relationships/image" Target="../media/image35.jpeg"/><Relationship Id="rId12" Type="http://schemas.openxmlformats.org/officeDocument/2006/relationships/image" Target="../media/image39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eg"/><Relationship Id="rId11" Type="http://schemas.openxmlformats.org/officeDocument/2006/relationships/image" Target="../media/image38.jpeg"/><Relationship Id="rId5" Type="http://schemas.microsoft.com/office/2007/relationships/hdphoto" Target="../media/hdphoto4.wdp"/><Relationship Id="rId10" Type="http://schemas.openxmlformats.org/officeDocument/2006/relationships/image" Target="../media/image37.jpeg"/><Relationship Id="rId4" Type="http://schemas.openxmlformats.org/officeDocument/2006/relationships/image" Target="../media/image33.jpeg"/><Relationship Id="rId9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mattmahoney.net/dc/dce.html" TargetMode="External"/><Relationship Id="rId2" Type="http://schemas.openxmlformats.org/officeDocument/2006/relationships/hyperlink" Target="http://www.maximumcompression.com/data/log.php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trol_character" TargetMode="External"/><Relationship Id="rId2" Type="http://schemas.openxmlformats.org/officeDocument/2006/relationships/hyperlink" Target="http://bg.wikipedia.org/wiki/ASCII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hyperlink" Target="http://www.theasciicode.com.ar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microsoft.com/office/2007/relationships/hdphoto" Target="../media/hdphoto6.wdp"/><Relationship Id="rId4" Type="http://schemas.openxmlformats.org/officeDocument/2006/relationships/image" Target="../media/image48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%D0%A0%D0%B0%D1%81%D1%82%D0%B5%D1%80%D0%BD%D0%B0_%D0%B3%D1%80%D0%B0%D1%84%D0%B8%D0%BA%D0%B0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%D0%99%D0%B5%D1%80%D0%B0%D1%80%D1%85%D0%B8%D1%87%D0%BD%D0%B0_%D0%B1%D0%B0%D0%B7%D0%B0_%D0%B4%D0%B0%D0%BD%D0%BD%D0%B8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Systems_development_life-cycle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%D0%A7%D0%B8%D0%BF%D1%81%D0%B5%D1%82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Triple_DES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Work" TargetMode="External"/><Relationship Id="rId13" Type="http://schemas.openxmlformats.org/officeDocument/2006/relationships/hyperlink" Target="http://bg.wikipedia.org/wiki/IOS" TargetMode="External"/><Relationship Id="rId18" Type="http://schemas.openxmlformats.org/officeDocument/2006/relationships/hyperlink" Target="http://bg.wikipedia.org/wiki/ICloud" TargetMode="External"/><Relationship Id="rId3" Type="http://schemas.openxmlformats.org/officeDocument/2006/relationships/hyperlink" Target="http://bg.wikipedia.org/wiki/Microsoft_Office" TargetMode="External"/><Relationship Id="rId7" Type="http://schemas.openxmlformats.org/officeDocument/2006/relationships/hyperlink" Target="http://bg.wikipedia.org/wiki/Microsoft_PowerPoint" TargetMode="External"/><Relationship Id="rId12" Type="http://schemas.openxmlformats.org/officeDocument/2006/relationships/hyperlink" Target="http://bg.wikipedia.org/wiki/Apple_Inc" TargetMode="External"/><Relationship Id="rId17" Type="http://schemas.openxmlformats.org/officeDocument/2006/relationships/hyperlink" Target="http://bg.wikipedia.org/wiki/ITunes" TargetMode="External"/><Relationship Id="rId2" Type="http://schemas.openxmlformats.org/officeDocument/2006/relationships/hyperlink" Target="http://bg.wikipedia.org/wiki/Microsoft" TargetMode="External"/><Relationship Id="rId16" Type="http://schemas.openxmlformats.org/officeDocument/2006/relationships/hyperlink" Target="http://bg.wikipedia.org/w/index.php?title=MobileMe&amp;action=edit&amp;redlink=1" TargetMode="External"/><Relationship Id="rId20" Type="http://schemas.openxmlformats.org/officeDocument/2006/relationships/hyperlink" Target="http://en.wikipedia.org/wiki/SlideRocke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g.wikipedia.org/w/index.php?title=%D0%9E%D1%84%D0%B8%D1%81_%D0%BF%D0%B0%D0%BA%D0%B5%D1%82&amp;action=edit&amp;redlink=1" TargetMode="External"/><Relationship Id="rId11" Type="http://schemas.openxmlformats.org/officeDocument/2006/relationships/hyperlink" Target="http://bg.wikipedia.org/w/index.php?title=%D0%9E%D0%B1%D0%BB%D0%B0%D1%87%D0%BD%D0%B0_%D1%81%D0%B8%D1%81%D1%82%D0%B5%D0%BC%D0%B0&amp;action=edit&amp;redlink=1" TargetMode="External"/><Relationship Id="rId5" Type="http://schemas.openxmlformats.org/officeDocument/2006/relationships/hyperlink" Target="http://bg.wikipedia.org/wiki/Mac_OS" TargetMode="External"/><Relationship Id="rId15" Type="http://schemas.openxmlformats.org/officeDocument/2006/relationships/hyperlink" Target="http://bg.wikipedia.org/wiki/Windows_Vista" TargetMode="External"/><Relationship Id="rId10" Type="http://schemas.openxmlformats.org/officeDocument/2006/relationships/hyperlink" Target="http://en.wikipedia.org/wiki/Apple_Keynote" TargetMode="External"/><Relationship Id="rId19" Type="http://schemas.openxmlformats.org/officeDocument/2006/relationships/hyperlink" Target="http://en.wikipedia.org/wiki/SaaS" TargetMode="External"/><Relationship Id="rId4" Type="http://schemas.openxmlformats.org/officeDocument/2006/relationships/hyperlink" Target="http://bg.wikipedia.org/wiki/Microsoft_Windows" TargetMode="External"/><Relationship Id="rId9" Type="http://schemas.openxmlformats.org/officeDocument/2006/relationships/hyperlink" Target="http://en.wikipedia.org/wiki/Apple_Inc." TargetMode="External"/><Relationship Id="rId14" Type="http://schemas.openxmlformats.org/officeDocument/2006/relationships/hyperlink" Target="http://bg.wikipedia.org/w/index.php?title=OS_X_10.7.2_%22%D0%9B%D0%B8%D0%BE%D0%BD%22&amp;action=edit&amp;redlink=1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Multimedia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OSI_model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IPv6_address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jpeg"/><Relationship Id="rId5" Type="http://schemas.openxmlformats.org/officeDocument/2006/relationships/image" Target="../media/image76.png"/><Relationship Id="rId4" Type="http://schemas.openxmlformats.org/officeDocument/2006/relationships/image" Target="../media/image75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Email_client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Usage_share_of_web_browsers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microsoft.com/office/2007/relationships/hdphoto" Target="../media/hdphoto7.wdp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tags/tag_select.asp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cmu.edu/afs/cs.cmu.edu/Web/People/rgs/pl-data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676400"/>
            <a:ext cx="8229600" cy="1524000"/>
          </a:xfrm>
        </p:spPr>
        <p:txBody>
          <a:bodyPr/>
          <a:lstStyle/>
          <a:p>
            <a:r>
              <a:rPr lang="bg-BG" sz="4800" dirty="0" smtClean="0"/>
              <a:t>Тренировъчен тест по информационни технологии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4700" y="3317080"/>
            <a:ext cx="8153400" cy="569120"/>
          </a:xfrm>
        </p:spPr>
        <p:txBody>
          <a:bodyPr/>
          <a:lstStyle/>
          <a:p>
            <a:r>
              <a:rPr lang="bg-BG" dirty="0" smtClean="0"/>
              <a:t>Тест за подготовка за ИТ </a:t>
            </a:r>
            <a:r>
              <a:rPr lang="bg-BG" smtClean="0"/>
              <a:t>олимпиадата (НОИТ)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5224047"/>
            <a:ext cx="3352800" cy="523220"/>
          </a:xfrm>
        </p:spPr>
        <p:txBody>
          <a:bodyPr/>
          <a:lstStyle/>
          <a:p>
            <a:r>
              <a:rPr lang="en-US" dirty="0" smtClean="0"/>
              <a:t>Team Lemon</a:t>
            </a:r>
            <a:endParaRPr lang="en-US" dirty="0"/>
          </a:p>
        </p:txBody>
      </p:sp>
      <p:pic>
        <p:nvPicPr>
          <p:cNvPr id="8" name="Picture 2" descr="http://www.nextgenpe.com/media/focus-area-images/NGPE/issue-6/Technology_solutions_SM_FO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612192"/>
            <a:ext cx="4686300" cy="1707152"/>
          </a:xfrm>
          <a:prstGeom prst="roundRect">
            <a:avLst>
              <a:gd name="adj" fmla="val 5456"/>
            </a:avLst>
          </a:prstGeom>
          <a:noFill/>
        </p:spPr>
      </p:pic>
      <p:pic>
        <p:nvPicPr>
          <p:cNvPr id="9" name="Picture 4" descr="C:\NAKOV\Telerik-Academy-Course-2009\Telerik-Academy-logo-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099" y="457200"/>
            <a:ext cx="3130885" cy="914400"/>
          </a:xfrm>
          <a:prstGeom prst="roundRect">
            <a:avLst>
              <a:gd name="adj" fmla="val 5054"/>
            </a:avLst>
          </a:prstGeom>
          <a:noFill/>
        </p:spPr>
      </p:pic>
      <p:sp>
        <p:nvSpPr>
          <p:cNvPr id="11" name="TextBox 10"/>
          <p:cNvSpPr txBox="1"/>
          <p:nvPr/>
        </p:nvSpPr>
        <p:spPr>
          <a:xfrm rot="162465">
            <a:off x="893404" y="1026101"/>
            <a:ext cx="3731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 w="1905"/>
                <a:solidFill>
                  <a:schemeClr val="tx1">
                    <a:lumMod val="40000"/>
                    <a:lumOff val="6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blurRad="6350" stA="55000" endA="300" endPos="45500" dir="5400000" sy="-100000" algn="bl" rotWithShape="0"/>
                </a:effectLst>
                <a:hlinkClick r:id="rId4"/>
              </a:rPr>
              <a:t>http://telerikacademy.com</a:t>
            </a:r>
            <a:endParaRPr lang="en-US" sz="2400" b="1" dirty="0">
              <a:ln w="1905"/>
              <a:solidFill>
                <a:schemeClr val="tx1">
                  <a:lumMod val="40000"/>
                  <a:lumOff val="6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9075" y="5757446"/>
            <a:ext cx="2524858" cy="646331"/>
          </a:xfrm>
        </p:spPr>
        <p:txBody>
          <a:bodyPr/>
          <a:lstStyle/>
          <a:p>
            <a:r>
              <a:rPr lang="en-US" dirty="0" err="1"/>
              <a:t>Telerik</a:t>
            </a:r>
            <a:r>
              <a:rPr lang="en-US" dirty="0"/>
              <a:t> Academy Online</a:t>
            </a:r>
          </a:p>
          <a:p>
            <a:r>
              <a:rPr lang="en-US" dirty="0"/>
              <a:t>		        2013/2014</a:t>
            </a:r>
          </a:p>
        </p:txBody>
      </p:sp>
    </p:spTree>
    <p:extLst>
      <p:ext uri="{BB962C8B-B14F-4D97-AF65-F5344CB8AC3E}">
        <p14:creationId xmlns="" xmlns:p14="http://schemas.microsoft.com/office/powerpoint/2010/main" val="116023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125254"/>
            <a:ext cx="6400800" cy="1600200"/>
          </a:xfrm>
        </p:spPr>
        <p:txBody>
          <a:bodyPr/>
          <a:lstStyle/>
          <a:p>
            <a:r>
              <a:rPr lang="bg-BG" dirty="0" smtClean="0"/>
              <a:t>Работа с компютърни системи и програми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761174"/>
            <a:ext cx="7924800" cy="569120"/>
          </a:xfrm>
        </p:spPr>
        <p:txBody>
          <a:bodyPr/>
          <a:lstStyle/>
          <a:p>
            <a:r>
              <a:rPr lang="bg-BG" dirty="0" smtClean="0"/>
              <a:t>Инсталиране, използване, поддръжка, …</a:t>
            </a:r>
            <a:endParaRPr lang="en-US" dirty="0"/>
          </a:p>
        </p:txBody>
      </p:sp>
      <p:pic>
        <p:nvPicPr>
          <p:cNvPr id="8194" name="Picture 2" descr="http://www.sharewarebay.com/images/screenshot/nimble_software/Neat_Instal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413">
            <a:off x="1129435" y="3716054"/>
            <a:ext cx="2938872" cy="2324100"/>
          </a:xfrm>
          <a:prstGeom prst="roundRect">
            <a:avLst>
              <a:gd name="adj" fmla="val 4815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www.majhacomputer.com/images/web-based-softwar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4961">
            <a:off x="4927049" y="3732210"/>
            <a:ext cx="3077944" cy="2308456"/>
          </a:xfrm>
          <a:prstGeom prst="roundRect">
            <a:avLst>
              <a:gd name="adj" fmla="val 3358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blog.blacknight.com/images/technical-support-frustratio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886" y="4630454"/>
            <a:ext cx="2527320" cy="1770346"/>
          </a:xfrm>
          <a:prstGeom prst="roundRect">
            <a:avLst>
              <a:gd name="adj" fmla="val 7102"/>
            </a:avLst>
          </a:prstGeom>
          <a:ln>
            <a:noFill/>
          </a:ln>
          <a:effectLst>
            <a:outerShdw blurRad="76200" sx="108000" sy="108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0891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76200"/>
            <a:ext cx="7086600" cy="914400"/>
          </a:xfrm>
        </p:spPr>
        <p:txBody>
          <a:bodyPr/>
          <a:lstStyle/>
          <a:p>
            <a:r>
              <a:rPr lang="bg-BG" sz="3800" dirty="0"/>
              <a:t>Работа с компютърни </a:t>
            </a:r>
            <a:r>
              <a:rPr lang="bg-BG" sz="3800" dirty="0" smtClean="0"/>
              <a:t>програми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Правила за работа с компютърни системи и </a:t>
            </a:r>
            <a:r>
              <a:rPr lang="bg-BG" dirty="0" smtClean="0"/>
              <a:t>програми</a:t>
            </a:r>
          </a:p>
          <a:p>
            <a:pPr lvl="2"/>
            <a:r>
              <a:rPr lang="bg-BG" dirty="0" smtClean="0"/>
              <a:t>Пускане </a:t>
            </a:r>
            <a:r>
              <a:rPr lang="bg-BG" dirty="0"/>
              <a:t>и </a:t>
            </a:r>
            <a:r>
              <a:rPr lang="bg-BG" dirty="0" smtClean="0"/>
              <a:t>спиране</a:t>
            </a:r>
          </a:p>
          <a:p>
            <a:pPr lvl="2"/>
            <a:r>
              <a:rPr lang="bg-BG" dirty="0" smtClean="0"/>
              <a:t>Диагностика</a:t>
            </a:r>
          </a:p>
          <a:p>
            <a:pPr lvl="2"/>
            <a:r>
              <a:rPr lang="bg-BG" dirty="0" smtClean="0"/>
              <a:t>Откриване </a:t>
            </a:r>
            <a:r>
              <a:rPr lang="bg-BG" dirty="0"/>
              <a:t>на </a:t>
            </a:r>
            <a:r>
              <a:rPr lang="bg-BG" dirty="0" smtClean="0"/>
              <a:t>проблеми</a:t>
            </a:r>
          </a:p>
          <a:p>
            <a:pPr lvl="2"/>
            <a:r>
              <a:rPr lang="bg-BG" dirty="0" smtClean="0"/>
              <a:t>Поддържане</a:t>
            </a:r>
          </a:p>
          <a:p>
            <a:pPr lvl="2"/>
            <a:r>
              <a:rPr lang="bg-BG" dirty="0" smtClean="0"/>
              <a:t>Тестване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8012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3"/>
            </a:pPr>
            <a:r>
              <a:rPr lang="en-US" dirty="0" smtClean="0"/>
              <a:t>Плъгините и </a:t>
            </a:r>
            <a:r>
              <a:rPr lang="en-US" dirty="0" err="1" smtClean="0"/>
              <a:t>разширенията</a:t>
            </a:r>
            <a:r>
              <a:rPr lang="en-US" dirty="0" smtClean="0"/>
              <a:t> </a:t>
            </a:r>
            <a:r>
              <a:rPr lang="en-US" dirty="0" err="1" smtClean="0"/>
              <a:t>са</a:t>
            </a:r>
            <a:r>
              <a:rPr lang="en-US" dirty="0" smtClean="0"/>
              <a:t> </a:t>
            </a:r>
            <a:r>
              <a:rPr lang="en-US" dirty="0" err="1" smtClean="0"/>
              <a:t>софтуер</a:t>
            </a:r>
            <a:r>
              <a:rPr lang="en-US" dirty="0" smtClean="0"/>
              <a:t>, </a:t>
            </a:r>
            <a:r>
              <a:rPr lang="en-US" dirty="0" err="1" smtClean="0"/>
              <a:t>който</a:t>
            </a:r>
            <a:r>
              <a:rPr lang="en-US" dirty="0" smtClean="0"/>
              <a:t>: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разширява или променя функционалността на друга част от софтуера и го задължава да  ги използва, за да функционира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задава на самия процесор как да изпълнява машинния код и всъщност е софтуер на по-ниско ниво от машинния код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стартита директно в уеб браузъра, когато дадена страница е заредена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не разграничава ясно софтуерната система и приложния софтуер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202731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8784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endParaRPr lang="bg-BG" sz="2800" dirty="0" smtClean="0"/>
          </a:p>
          <a:p>
            <a:r>
              <a:rPr lang="en-US" sz="2800" dirty="0" smtClean="0"/>
              <a:t>Плъгините и </a:t>
            </a:r>
            <a:r>
              <a:rPr lang="en-US" sz="2800" dirty="0" err="1" smtClean="0"/>
              <a:t>разширенията</a:t>
            </a:r>
            <a:r>
              <a:rPr lang="en-US" sz="2800" dirty="0" smtClean="0"/>
              <a:t> </a:t>
            </a:r>
            <a:r>
              <a:rPr lang="en-US" sz="2800" dirty="0" err="1" smtClean="0"/>
              <a:t>са</a:t>
            </a:r>
            <a:r>
              <a:rPr lang="en-US" sz="2800" dirty="0" smtClean="0"/>
              <a:t> </a:t>
            </a:r>
            <a:r>
              <a:rPr lang="en-US" sz="2800" dirty="0" err="1" smtClean="0"/>
              <a:t>софтуер</a:t>
            </a:r>
            <a:r>
              <a:rPr lang="en-US" sz="2800" dirty="0" smtClean="0"/>
              <a:t>, </a:t>
            </a:r>
            <a:r>
              <a:rPr lang="en-US" sz="2800" dirty="0" err="1" smtClean="0"/>
              <a:t>който</a:t>
            </a:r>
            <a:r>
              <a:rPr lang="en-US" sz="2800" dirty="0" smtClean="0"/>
              <a:t> </a:t>
            </a:r>
            <a:r>
              <a:rPr lang="bg-BG" sz="2800" dirty="0" smtClean="0"/>
              <a:t>разширява или променя функционалността на друга част от софтуера и го задължава да  ги използва, за да функционира.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4623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962399"/>
            <a:ext cx="6096000" cy="1295401"/>
          </a:xfrm>
        </p:spPr>
        <p:txBody>
          <a:bodyPr/>
          <a:lstStyle/>
          <a:p>
            <a:r>
              <a:rPr lang="bg-BG" dirty="0" smtClean="0"/>
              <a:t>Пренос на данни и бройни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445920"/>
            <a:ext cx="6705600" cy="954880"/>
          </a:xfrm>
        </p:spPr>
        <p:txBody>
          <a:bodyPr/>
          <a:lstStyle/>
          <a:p>
            <a:r>
              <a:rPr lang="bg-BG" dirty="0" smtClean="0"/>
              <a:t>Канали за пренос на данни, единици за измерване, работа с бройни системи</a:t>
            </a:r>
            <a:endParaRPr lang="en-US" dirty="0"/>
          </a:p>
        </p:txBody>
      </p:sp>
      <p:pic>
        <p:nvPicPr>
          <p:cNvPr id="12290" name="Picture 2" descr="http://www.expressasp.com/Portals/2/dreamstimeweb_361614%20world%20data%20transf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950" y="762000"/>
            <a:ext cx="4299228" cy="2864360"/>
          </a:xfrm>
          <a:prstGeom prst="roundRect">
            <a:avLst>
              <a:gd name="adj" fmla="val 4844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45863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6300" y="76200"/>
            <a:ext cx="7162800" cy="914400"/>
          </a:xfrm>
        </p:spPr>
        <p:txBody>
          <a:bodyPr/>
          <a:lstStyle/>
          <a:p>
            <a:r>
              <a:rPr lang="bg-BG" sz="3600" dirty="0"/>
              <a:t>Пренос на </a:t>
            </a:r>
            <a:r>
              <a:rPr lang="bg-BG" sz="3600" dirty="0" smtClean="0"/>
              <a:t>данни. Бройни системи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Средства на ИТ за пренос на данни (различни подходи и методи, физически среди и канали за пренос, предимства и недостатъци</a:t>
            </a:r>
            <a:r>
              <a:rPr lang="bg-BG" dirty="0" smtClean="0"/>
              <a:t>)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единици за измерване на </a:t>
            </a:r>
            <a:r>
              <a:rPr lang="bg-BG" dirty="0" smtClean="0"/>
              <a:t>информация</a:t>
            </a:r>
          </a:p>
          <a:p>
            <a:pPr lvl="1"/>
            <a:r>
              <a:rPr lang="bg-BG" dirty="0" smtClean="0"/>
              <a:t>Основи </a:t>
            </a:r>
            <a:r>
              <a:rPr lang="bg-BG" dirty="0"/>
              <a:t>на двоичните </a:t>
            </a:r>
            <a:r>
              <a:rPr lang="bg-BG" dirty="0" smtClean="0"/>
              <a:t>пресмятания</a:t>
            </a:r>
          </a:p>
          <a:p>
            <a:pPr lvl="1"/>
            <a:r>
              <a:rPr lang="bg-BG" dirty="0" smtClean="0"/>
              <a:t>Изчисления </a:t>
            </a:r>
            <a:r>
              <a:rPr lang="bg-BG" dirty="0"/>
              <a:t>в различни бройни </a:t>
            </a:r>
            <a:r>
              <a:rPr lang="bg-BG" dirty="0" smtClean="0"/>
              <a:t>системи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7671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4"/>
            </a:pPr>
            <a:r>
              <a:rPr lang="ru-RU" dirty="0" smtClean="0"/>
              <a:t>Как се обозначават отрицателните числа в двоична бройна система в компютърната памет?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компютрите не работят с отрицателни числа, знакът се съхранява отделно и потребителят го вижда само когато числото е в десетичен вид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не се различава от представянето им в десетична бройна система - с минус отпред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битовете се изписват в обратен ред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има значение знакът на най-старшия бит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528638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8513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ru-RU" sz="2800" dirty="0" smtClean="0"/>
              <a:t>За да представим число в двоичен вид, от значение е колко битово е числото. При положителните числа най-старшия бит (първата цифра) е нула, а при отрицателните е единица.</a:t>
            </a:r>
          </a:p>
          <a:p>
            <a:endParaRPr lang="bg-BG" dirty="0" smtClean="0"/>
          </a:p>
          <a:p>
            <a:pPr lvl="1"/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7866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Операционни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5374478"/>
            <a:ext cx="7467600" cy="950122"/>
          </a:xfrm>
        </p:spPr>
        <p:txBody>
          <a:bodyPr/>
          <a:lstStyle/>
          <a:p>
            <a:r>
              <a:rPr lang="bg-BG" dirty="0" smtClean="0"/>
              <a:t>Архитектура, процеси, потребители, потребителски интерфейс, файлови системи</a:t>
            </a:r>
            <a:endParaRPr lang="en-US" dirty="0"/>
          </a:p>
        </p:txBody>
      </p:sp>
      <p:pic>
        <p:nvPicPr>
          <p:cNvPr id="5" name="Picture 2" descr="http://www.frontrange.com/common/Images/Products_Solutions/Centennial/Information/Discovery_Info/cross_platfor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41082"/>
            <a:ext cx="6553200" cy="2408300"/>
          </a:xfrm>
          <a:prstGeom prst="roundRect">
            <a:avLst>
              <a:gd name="adj" fmla="val 5956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://www.pmar.eu/wp-content/uploads/2009/06/linux-logo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3918">
            <a:off x="6955891" y="480041"/>
            <a:ext cx="1462474" cy="144780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http://knowfree.net/wp-content/uploads/2007/04/sol10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45">
            <a:off x="2853430" y="3558229"/>
            <a:ext cx="1104256" cy="57681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http://t0.gstatic.com/images?q=tbn:724gHwvxFDnRuM:http://www.techgadgets.in/images/google-android-logo.jpg&amp;t=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859146">
            <a:off x="2649591" y="940699"/>
            <a:ext cx="1589609" cy="772568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http://hotline.ccsinsight.com/_images-article/symbian_logo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21006843">
            <a:off x="6953016" y="3542542"/>
            <a:ext cx="1620520" cy="50508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http://www.webdesignermag.co.uk/wp-content/uploads/2010/06/iphone4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01" y="1203941"/>
            <a:ext cx="1251598" cy="1143618"/>
          </a:xfrm>
          <a:prstGeom prst="round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http://sdu.ictp.it/os/img/ubuntu_logo.jp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6946">
            <a:off x="4715196" y="3617797"/>
            <a:ext cx="1680586" cy="50417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 descr="http://4.bp.blogspot.com/_8hjxEHOclQU/SF4koEojexI/AAAAAAAAAMY/fJ0gnSSNDEA/s400/300px-MacOS_original_logo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045" y="2111022"/>
            <a:ext cx="1226206" cy="1066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0" name="Picture 20" descr="http://images.fixya.com/F/fedora/177x150/a2111005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21024750">
            <a:off x="4980513" y="1014554"/>
            <a:ext cx="1685925" cy="62485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2" name="Picture 22" descr="http://cdn.erictric.com/wp-content/uploads/2010/06/iOS-4-Logo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20668474">
            <a:off x="1086765" y="2214039"/>
            <a:ext cx="818928" cy="349742"/>
          </a:xfrm>
          <a:prstGeom prst="round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6" name="Picture 26" descr="http://www.bbin.in/en/wp-content/uploads/2010/08/800px-QNX_logo.svg_-300x127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7472" t="-13453" r="-7472" b="-13453"/>
          <a:stretch/>
        </p:blipFill>
        <p:spPr bwMode="auto">
          <a:xfrm rot="340637">
            <a:off x="614785" y="3521838"/>
            <a:ext cx="1329174" cy="621238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88" name="Picture 28" descr="http://static.arstechnica.net/windows_embedded_small.p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280204">
            <a:off x="3709924" y="496142"/>
            <a:ext cx="1827391" cy="63529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0" name="Picture 30" descr="http://www.dataracks.net/images/freebsdLogo-large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81461">
            <a:off x="1767467" y="652367"/>
            <a:ext cx="743357" cy="874793"/>
          </a:xfrm>
          <a:prstGeom prst="roundRect">
            <a:avLst>
              <a:gd name="adj" fmla="val 6861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2" name="Picture 32" descr="http://www.hjackson.org/blog/debian-logo.pn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21443247">
            <a:off x="7721198" y="2156293"/>
            <a:ext cx="1019003" cy="1023553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94" name="Picture 34" descr="http://www.mobiletopsoft.com/images/news/blackberry_logo.gif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1388" b="24613"/>
          <a:stretch/>
        </p:blipFill>
        <p:spPr bwMode="auto">
          <a:xfrm rot="21334579">
            <a:off x="478854" y="2749834"/>
            <a:ext cx="1000152" cy="600091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  <p:extLst>
      <p:ext uri="{BB962C8B-B14F-4D97-AF65-F5344CB8AC3E}">
        <p14:creationId xmlns="" xmlns:p14="http://schemas.microsoft.com/office/powerpoint/2010/main" val="327415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Операционни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sz="2800" dirty="0"/>
              <a:t>Операционни системи – понятия, основни функции и задачи, видове. Потребителски интерфейс – понятия, видове. Графичен интерфейс – понятия, основни обекти, основни операции, организация, настройки. Файл – понятия, характеристики. Файлова система – понятия, видове, логическа и физическа организация, основни обекти и действия с тях. Потребители, процеси, многозадачност</a:t>
            </a:r>
            <a:r>
              <a:rPr lang="bg-BG" sz="280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5048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7680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79"/>
            <a:ext cx="7924800" cy="569120"/>
          </a:xfrm>
        </p:spPr>
        <p:txBody>
          <a:bodyPr/>
          <a:lstStyle/>
          <a:p>
            <a:r>
              <a:rPr lang="bg-BG" dirty="0" smtClean="0"/>
              <a:t>Хардуерни въпроси</a:t>
            </a:r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966" y="949679"/>
            <a:ext cx="3806017" cy="361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5045">
            <a:off x="905401" y="827860"/>
            <a:ext cx="3581400" cy="3612489"/>
          </a:xfrm>
          <a:prstGeom prst="rect">
            <a:avLst/>
          </a:prstGeom>
          <a:noFill/>
          <a:ln>
            <a:noFill/>
          </a:ln>
          <a:effectLst>
            <a:glow rad="152400">
              <a:schemeClr val="accent4">
                <a:satMod val="175000"/>
                <a:alpha val="1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412438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5"/>
            </a:pPr>
            <a:r>
              <a:rPr lang="en-US" dirty="0" smtClean="0"/>
              <a:t>Върху </a:t>
            </a:r>
            <a:r>
              <a:rPr lang="en-US" dirty="0" err="1" smtClean="0"/>
              <a:t>коя</a:t>
            </a:r>
            <a:r>
              <a:rPr lang="en-US" dirty="0" smtClean="0"/>
              <a:t> </a:t>
            </a:r>
            <a:r>
              <a:rPr lang="en-US" dirty="0" err="1" smtClean="0"/>
              <a:t>от</a:t>
            </a:r>
            <a:r>
              <a:rPr lang="en-US" dirty="0" smtClean="0"/>
              <a:t> </a:t>
            </a:r>
            <a:r>
              <a:rPr lang="en-US" dirty="0" err="1" smtClean="0"/>
              <a:t>изброените</a:t>
            </a:r>
            <a:r>
              <a:rPr lang="en-US" dirty="0" smtClean="0"/>
              <a:t> </a:t>
            </a:r>
            <a:r>
              <a:rPr lang="en-US" dirty="0" err="1" smtClean="0"/>
              <a:t>файлови</a:t>
            </a:r>
            <a:r>
              <a:rPr lang="en-US" dirty="0" smtClean="0"/>
              <a:t> </a:t>
            </a:r>
            <a:r>
              <a:rPr lang="en-US" dirty="0" err="1" smtClean="0"/>
              <a:t>системи</a:t>
            </a:r>
            <a:r>
              <a:rPr lang="en-US" dirty="0" smtClean="0"/>
              <a:t> НЕ</a:t>
            </a:r>
            <a:r>
              <a:rPr lang="bg-BG" dirty="0" smtClean="0"/>
              <a:t> е възможно изпо</a:t>
            </a:r>
            <a:r>
              <a:rPr lang="en-US" dirty="0" smtClean="0"/>
              <a:t>л</a:t>
            </a:r>
            <a:r>
              <a:rPr lang="bg-BG" dirty="0" smtClean="0"/>
              <a:t>зването на права за контрол на достъпа (access control lists - </a:t>
            </a:r>
            <a:r>
              <a:rPr lang="en-US" dirty="0" smtClean="0"/>
              <a:t>ACL</a:t>
            </a:r>
            <a:r>
              <a:rPr lang="bg-BG" dirty="0" smtClean="0"/>
              <a:t>) 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NTFS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FAT32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GFS2 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Ext4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71475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8566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571480"/>
            <a:ext cx="8686800" cy="5791200"/>
          </a:xfrm>
        </p:spPr>
        <p:txBody>
          <a:bodyPr/>
          <a:lstStyle/>
          <a:p>
            <a:r>
              <a:rPr lang="bg-BG" u="sng" dirty="0" smtClean="0">
                <a:solidFill>
                  <a:srgbClr val="9BCC00"/>
                </a:solidFill>
              </a:rPr>
              <a:t>Информация:</a:t>
            </a:r>
          </a:p>
          <a:p>
            <a:pPr lvl="1"/>
            <a:endParaRPr lang="en-US" dirty="0" smtClean="0"/>
          </a:p>
          <a:p>
            <a:r>
              <a:rPr lang="bg-BG" sz="2400" dirty="0" smtClean="0"/>
              <a:t>NTFS има няколко технически подобрения в сравнение с FAT и HPFS, като подобрена поддръжка за метаданни и използването на съвременни структури от данни за подобряване на производителността, надеждността и дискoвото използване на пространството, плюс допълнителни разширения, като например права за контрол на достъпа (ACL) и журнална файлова система.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6813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1" y="1219201"/>
            <a:ext cx="7169182" cy="2485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5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910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Софтуерно инженерство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145880"/>
            <a:ext cx="7924800" cy="1026320"/>
          </a:xfrm>
        </p:spPr>
        <p:txBody>
          <a:bodyPr/>
          <a:lstStyle/>
          <a:p>
            <a:r>
              <a:rPr lang="bg-BG" dirty="0" smtClean="0"/>
              <a:t>Анализ, спецификация, проектиране, прототип, имплементация, тестване, поддръжка, …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8245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Софтуерно инженерство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ru-RU" dirty="0" smtClean="0"/>
              <a:t>Основни </a:t>
            </a:r>
            <a:r>
              <a:rPr lang="ru-RU" dirty="0"/>
              <a:t>фази от изпълнението на проект – анализ, моделиране, проектиране, създаване на прототип, имплементация, проверка (тестване и осигуряване на качеството), подобряване и усъвършенстване, документиране, съпровождане. Методи за моделиране. UML. Оценка на достоверността от изпълнението на проект. Планиране и управление на проекти.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786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52534"/>
            <a:ext cx="8686800" cy="4352932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6"/>
            </a:pPr>
            <a:r>
              <a:rPr lang="ru-RU" dirty="0" smtClean="0"/>
              <a:t>Коя методология за разбработка на софтуер е "планираща"?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dirty="0" smtClean="0"/>
              <a:t>Гъвкава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Водопад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RAD (Rapid Application Development)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"Cowboy Coding"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07181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0996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ru-RU" sz="2200" dirty="0" smtClean="0"/>
              <a:t>Гъвкавите методи делят задачите на малки стъпки с минимално планиране.</a:t>
            </a:r>
          </a:p>
          <a:p>
            <a:r>
              <a:rPr lang="ru-RU" sz="2200" dirty="0" smtClean="0"/>
              <a:t>RAD употребява минимално планиране в полза на бързото създаване на прототипи.</a:t>
            </a:r>
          </a:p>
          <a:p>
            <a:r>
              <a:rPr lang="ru-RU" sz="2200" dirty="0" smtClean="0"/>
              <a:t>"Cowboy Coding" е състояние в което единичен програмист или малка група от програмисти имат пълна автономия над процеса по разработка на софтуер. Това обикновенно включва липса на дисциплина, на добро планиране и като цяло на формални методи за управление на софтуерни проекти.</a:t>
            </a:r>
          </a:p>
          <a:p>
            <a:r>
              <a:rPr lang="ru-RU" sz="2200" dirty="0" smtClean="0"/>
              <a:t>Методът на Водопада разчита на </a:t>
            </a:r>
            <a:r>
              <a:rPr lang="ru-RU" sz="2200" u="sng" dirty="0" smtClean="0"/>
              <a:t>детайлно планиране</a:t>
            </a:r>
            <a:r>
              <a:rPr lang="ru-RU" sz="2200" dirty="0" smtClean="0"/>
              <a:t>.</a:t>
            </a:r>
            <a:endParaRPr lang="en-US" sz="2200" dirty="0" smtClean="0"/>
          </a:p>
          <a:p>
            <a:r>
              <a:rPr lang="ru-RU" sz="1800" dirty="0" smtClean="0"/>
              <a:t>За повече информация:</a:t>
            </a:r>
            <a:endParaRPr lang="en-US" sz="1800" dirty="0" smtClean="0"/>
          </a:p>
          <a:p>
            <a:pPr lvl="1"/>
            <a:r>
              <a:rPr lang="bg-BG" sz="1600" dirty="0" smtClean="0">
                <a:hlinkClick r:id="rId2"/>
              </a:rPr>
              <a:t> Гъвкава (</a:t>
            </a:r>
            <a:r>
              <a:rPr lang="en-US" sz="1600" dirty="0" smtClean="0">
                <a:hlinkClick r:id="rId2"/>
              </a:rPr>
              <a:t>BG Wikipedia)</a:t>
            </a:r>
            <a:r>
              <a:rPr lang="en-US" sz="1600" dirty="0" smtClean="0"/>
              <a:t>		</a:t>
            </a:r>
            <a:r>
              <a:rPr lang="en-US" sz="1600" dirty="0" smtClean="0">
                <a:hlinkClick r:id="rId3"/>
              </a:rPr>
              <a:t>RAD (Wikipedia)</a:t>
            </a:r>
            <a:r>
              <a:rPr lang="en-US" sz="1600" dirty="0" smtClean="0"/>
              <a:t>	</a:t>
            </a:r>
            <a:r>
              <a:rPr lang="en-US" sz="1600" dirty="0" smtClean="0">
                <a:hlinkClick r:id="rId4"/>
              </a:rPr>
              <a:t>Cowboy Coding (Wikipedia)</a:t>
            </a:r>
            <a:endParaRPr lang="en-US" sz="1600" dirty="0" smtClean="0"/>
          </a:p>
          <a:p>
            <a:pPr lvl="1"/>
            <a:r>
              <a:rPr lang="bg-BG" sz="1600" dirty="0" smtClean="0"/>
              <a:t>Планиращи:</a:t>
            </a:r>
            <a:r>
              <a:rPr lang="en-US" sz="1600" dirty="0" smtClean="0"/>
              <a:t>		</a:t>
            </a:r>
            <a:r>
              <a:rPr lang="bg-BG" sz="1600" dirty="0" smtClean="0"/>
              <a:t> </a:t>
            </a:r>
            <a:r>
              <a:rPr lang="en-US" sz="1600" dirty="0" smtClean="0">
                <a:hlinkClick r:id="rId5"/>
              </a:rPr>
              <a:t>Wikiversity</a:t>
            </a:r>
            <a:r>
              <a:rPr lang="en-US" sz="1600" dirty="0" smtClean="0"/>
              <a:t>		</a:t>
            </a:r>
            <a:r>
              <a:rPr lang="en-US" sz="1600" dirty="0" smtClean="0">
                <a:hlinkClick r:id="rId6"/>
              </a:rPr>
              <a:t>Applitude</a:t>
            </a:r>
            <a:endParaRPr lang="en-US" sz="1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8598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Компресиране на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80"/>
            <a:ext cx="7924800" cy="569120"/>
          </a:xfrm>
        </p:spPr>
        <p:txBody>
          <a:bodyPr/>
          <a:lstStyle/>
          <a:p>
            <a:r>
              <a:rPr lang="bg-BG" dirty="0" smtClean="0"/>
              <a:t>Алгоритми за компресия, софтуер за архивиране</a:t>
            </a:r>
            <a:endParaRPr lang="en-US" dirty="0"/>
          </a:p>
        </p:txBody>
      </p:sp>
      <p:pic>
        <p:nvPicPr>
          <p:cNvPr id="19458" name="Picture 2" descr="http://www.di.ens.fr/~cherniav/images/dat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55" y="1257299"/>
            <a:ext cx="3829050" cy="3009901"/>
          </a:xfrm>
          <a:prstGeom prst="roundRect">
            <a:avLst>
              <a:gd name="adj" fmla="val 3915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ContrastingRightFacing">
              <a:rot lat="20885729" lon="20316383" rev="21463455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://web.mit.edu/newsoffice/images/article_images/20091217161424-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800" y="1143000"/>
            <a:ext cx="4165600" cy="3124200"/>
          </a:xfrm>
          <a:prstGeom prst="roundRect">
            <a:avLst>
              <a:gd name="adj" fmla="val 3659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1" lon="1938000" rev="20712002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ttp://t2.gstatic.com/images?q=tbn:NyRmokIuyyzZhM:http://portableapps.com/files/images/logos/7-zip.png&amp;t=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1018">
            <a:off x="1707953" y="846144"/>
            <a:ext cx="1041597" cy="593711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http://t2.gstatic.com/images?q=tbn:rGUKQ6YrwerA5M:http://img.photobucket.com/albums/v63/umaranjum/Feburary/gzip3d.png&amp;t=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=""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6303">
            <a:off x="3476297" y="3677088"/>
            <a:ext cx="1085019" cy="71729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http://www.hbp.com/images/winzip_log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1823">
            <a:off x="7315626" y="3625342"/>
            <a:ext cx="738721" cy="79244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http://2.bp.blogspot.com/_QCueOts1jT0/Sfn0fQih-1I/AAAAAAAACXU/glsUpttVkdc/s400/winrar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366306">
            <a:off x="652481" y="3465239"/>
            <a:ext cx="1010375" cy="945507"/>
          </a:xfrm>
          <a:prstGeom prst="roundRect">
            <a:avLst>
              <a:gd name="adj" fmla="val 521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0" name="Picture 14" descr="http://t0.gstatic.com/images?q=tbn:ANd9GcRYfS27MIn7aBAIBzHUSQNX0rqpZrAwzog5vjLw9st7CqFwD74&amp;t=1&amp;usg=__0MYBxnhHsso04yawZHG5FYwbhzs=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93829">
            <a:off x="7423546" y="827000"/>
            <a:ext cx="976846" cy="135526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2" name="Picture 16" descr="http://1.bp.blogspot.com/_WDytkVEEwXI/TJd4ylKFF8I/AAAAAAAACAw/Qt7TMFxomhg/s1600/WinISO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9808">
            <a:off x="4205612" y="1249824"/>
            <a:ext cx="718392" cy="993954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6" name="Picture 20" descr="http://al-wed.com/prodownload/n915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128">
            <a:off x="5308255" y="3625108"/>
            <a:ext cx="1228846" cy="68866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0798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Компресиране на данни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Компресиране и декомпресиране на данни. Кодиране без и със загуба. Кодиране с линейно предсказване. Алгоритми на Шенън-Фано и Хъфман. Аритметично кодиране. Речниково кодиране: LZ-77 и LZW. JPEG кодиране. Архивиращи програми – работа с </a:t>
            </a:r>
            <a:r>
              <a:rPr lang="en-US" dirty="0"/>
              <a:t>WinZIP</a:t>
            </a:r>
            <a:r>
              <a:rPr lang="bg-BG" dirty="0"/>
              <a:t> и </a:t>
            </a:r>
            <a:r>
              <a:rPr lang="en-US" dirty="0"/>
              <a:t>WinRAR</a:t>
            </a:r>
            <a:r>
              <a:rPr lang="bg-BG" dirty="0"/>
              <a:t>. Създаване и принцип на действие на саморазархивиращи се и инсталационни архиви</a:t>
            </a:r>
            <a:r>
              <a:rPr lang="bg-BG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5156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867400"/>
          </a:xfrm>
        </p:spPr>
        <p:txBody>
          <a:bodyPr/>
          <a:lstStyle/>
          <a:p>
            <a:pPr marL="514350" indent="-514350">
              <a:lnSpc>
                <a:spcPct val="95000"/>
              </a:lnSpc>
              <a:buSzPct val="100000"/>
              <a:buFont typeface="+mj-lt"/>
              <a:buAutoNum type="arabicPeriod" startAt="7"/>
            </a:pPr>
            <a:r>
              <a:rPr lang="ru-RU" dirty="0" smtClean="0"/>
              <a:t>Кое от изброените</a:t>
            </a:r>
            <a:r>
              <a:rPr lang="en-US" dirty="0" smtClean="0"/>
              <a:t> </a:t>
            </a:r>
            <a:r>
              <a:rPr lang="bg-BG" dirty="0" smtClean="0"/>
              <a:t>ще</a:t>
            </a:r>
            <a:r>
              <a:rPr lang="ru-RU" dirty="0" smtClean="0"/>
              <a:t> заема най-малко място след компреси</a:t>
            </a:r>
            <a:r>
              <a:rPr lang="bg-BG" dirty="0" smtClean="0"/>
              <a:t>я</a:t>
            </a:r>
            <a:r>
              <a:rPr lang="ru-RU" dirty="0" smtClean="0"/>
              <a:t> без загуба</a:t>
            </a:r>
            <a:r>
              <a:rPr lang="bg-BG" dirty="0" smtClean="0"/>
              <a:t> на данни</a:t>
            </a:r>
            <a:r>
              <a:rPr lang="ru-RU" dirty="0" smtClean="0"/>
              <a:t>?</a:t>
            </a:r>
            <a:endParaRPr lang="bg-BG" dirty="0"/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en-US" dirty="0" smtClean="0">
                <a:sym typeface="Wingdings" panose="05000000000000000000" pitchFamily="2" charset="2"/>
              </a:rPr>
              <a:t>10 GB WAV </a:t>
            </a:r>
            <a:r>
              <a:rPr lang="bg-BG" dirty="0" smtClean="0">
                <a:sym typeface="Wingdings" panose="05000000000000000000" pitchFamily="2" charset="2"/>
              </a:rPr>
              <a:t>Класическа музика</a:t>
            </a:r>
            <a:endParaRPr lang="en-US" dirty="0" smtClean="0">
              <a:sym typeface="Wingdings" panose="05000000000000000000" pitchFamily="2" charset="2"/>
            </a:endParaRP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/>
              <a:t>10 </a:t>
            </a:r>
            <a:r>
              <a:rPr lang="en-US" dirty="0" smtClean="0"/>
              <a:t>GB MP3 </a:t>
            </a:r>
            <a:r>
              <a:rPr lang="bg-BG" dirty="0" smtClean="0"/>
              <a:t>Черен метъл</a:t>
            </a:r>
            <a:endParaRPr lang="bg-BG" dirty="0">
              <a:sym typeface="Wingdings" panose="05000000000000000000" pitchFamily="2" charset="2"/>
            </a:endParaRP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en-US" dirty="0" smtClean="0"/>
              <a:t>10 GB TIFF </a:t>
            </a:r>
            <a:r>
              <a:rPr lang="bg-BG" dirty="0" smtClean="0"/>
              <a:t>снимки</a:t>
            </a:r>
            <a:endParaRPr lang="en-US" dirty="0" smtClean="0"/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en-US" dirty="0" smtClean="0"/>
              <a:t>10 GB LOG </a:t>
            </a:r>
            <a:r>
              <a:rPr lang="bg-BG" dirty="0" smtClean="0"/>
              <a:t>файлове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00034" y="3643314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0835500">
            <a:off x="5305976" y="3277346"/>
            <a:ext cx="2311602" cy="2076921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xmlns="" val="126441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Цифровизираните изображения и звук съдържат много по-разнообразна информация</a:t>
            </a:r>
            <a:r>
              <a:rPr lang="en-US" dirty="0" smtClean="0"/>
              <a:t> </a:t>
            </a:r>
            <a:r>
              <a:rPr lang="bg-BG" dirty="0" smtClean="0"/>
              <a:t>в сравнение с</a:t>
            </a:r>
            <a:r>
              <a:rPr lang="ru-RU" dirty="0" smtClean="0"/>
              <a:t> log файловете, а това намаля значително възможността за по-висока компресия</a:t>
            </a:r>
            <a:r>
              <a:rPr lang="en-US" dirty="0" smtClean="0"/>
              <a:t> </a:t>
            </a:r>
            <a:r>
              <a:rPr lang="bg-BG" u="sng" dirty="0" smtClean="0"/>
              <a:t>без загуби</a:t>
            </a:r>
            <a:r>
              <a:rPr lang="ru-RU" dirty="0" smtClean="0"/>
              <a:t>.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bg-BG" sz="2800" dirty="0" smtClean="0">
                <a:hlinkClick r:id="rId2"/>
              </a:rPr>
              <a:t>Пример</a:t>
            </a:r>
            <a:endParaRPr lang="bg-BG" sz="2800" dirty="0" smtClean="0"/>
          </a:p>
          <a:p>
            <a:pPr>
              <a:lnSpc>
                <a:spcPct val="100000"/>
              </a:lnSpc>
            </a:pPr>
            <a:r>
              <a:rPr lang="en-US" sz="2800" dirty="0" smtClean="0">
                <a:hlinkClick r:id="rId3"/>
              </a:rPr>
              <a:t>Data Compression Explained (Matt Mahoney)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8211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800" dirty="0" smtClean="0"/>
              <a:t>Компютърни системи (хардуер)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</a:t>
            </a:r>
            <a:r>
              <a:rPr lang="bg-BG" dirty="0" smtClean="0"/>
              <a:t>системи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компоненти на компютърните системи, особености, характеристики, </a:t>
            </a:r>
            <a:r>
              <a:rPr lang="bg-BG" dirty="0" smtClean="0"/>
              <a:t>взаимодействие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принципи на </a:t>
            </a:r>
            <a:r>
              <a:rPr lang="bg-BG" dirty="0" smtClean="0"/>
              <a:t>работа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входно-изходни интерфейси и </a:t>
            </a:r>
            <a:r>
              <a:rPr lang="bg-BG" dirty="0" smtClean="0"/>
              <a:t>стандарти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1467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599"/>
            <a:ext cx="7924800" cy="873920"/>
          </a:xfrm>
        </p:spPr>
        <p:txBody>
          <a:bodyPr/>
          <a:lstStyle/>
          <a:p>
            <a:r>
              <a:rPr lang="bg-BG" dirty="0" smtClean="0"/>
              <a:t>Работа с текстотобработващ софтуер, файлови формати, кодирания, текст, таблици, фигури, …</a:t>
            </a:r>
            <a:endParaRPr lang="en-US" dirty="0"/>
          </a:p>
        </p:txBody>
      </p:sp>
      <p:pic>
        <p:nvPicPr>
          <p:cNvPr id="22530" name="Picture 2" descr="http://www.binbin.net/photos/generic/ele/electronic-word-processing-typewri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738" y="3492776"/>
            <a:ext cx="3467100" cy="2831824"/>
          </a:xfrm>
          <a:prstGeom prst="roundRect">
            <a:avLst>
              <a:gd name="adj" fmla="val 3910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http://www.altoonaridgelodge.com/images/MS-Wo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2866">
            <a:off x="768725" y="3751179"/>
            <a:ext cx="2438400" cy="2560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http://ui.openoffice.org/VisualDesign/gifs/Icons/OOo30_final_mimetype/Galaxy_OOo3_writer-doc_25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7559">
            <a:off x="6019920" y="3800053"/>
            <a:ext cx="2419732" cy="2419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86266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Компютърна обработка на </a:t>
            </a:r>
            <a:r>
              <a:rPr lang="bg-BG" dirty="0" smtClean="0"/>
              <a:t>текстове</a:t>
            </a:r>
          </a:p>
          <a:p>
            <a:pPr lvl="1"/>
            <a:r>
              <a:rPr lang="bg-BG" dirty="0" smtClean="0"/>
              <a:t>Видове </a:t>
            </a:r>
            <a:r>
              <a:rPr lang="bg-BG" dirty="0"/>
              <a:t>файлови формати (</a:t>
            </a:r>
            <a:r>
              <a:rPr lang="en-US" dirty="0"/>
              <a:t>TXT</a:t>
            </a:r>
            <a:r>
              <a:rPr lang="bg-BG" dirty="0"/>
              <a:t>, </a:t>
            </a:r>
            <a:r>
              <a:rPr lang="en-US" dirty="0"/>
              <a:t>DOC</a:t>
            </a:r>
            <a:r>
              <a:rPr lang="bg-BG" dirty="0"/>
              <a:t>, </a:t>
            </a:r>
            <a:r>
              <a:rPr lang="en-US" dirty="0"/>
              <a:t>DOCX, RTF</a:t>
            </a:r>
            <a:r>
              <a:rPr lang="bg-BG" dirty="0"/>
              <a:t>), </a:t>
            </a:r>
            <a:r>
              <a:rPr lang="bg-BG" dirty="0" smtClean="0"/>
              <a:t>конвертиране</a:t>
            </a:r>
          </a:p>
          <a:p>
            <a:pPr lvl="1"/>
            <a:r>
              <a:rPr lang="bg-BG" dirty="0" smtClean="0"/>
              <a:t>Начини </a:t>
            </a:r>
            <a:r>
              <a:rPr lang="bg-BG" dirty="0"/>
              <a:t>за кодиране на текстова информация (кодиращи таблици и стандарти </a:t>
            </a:r>
            <a:r>
              <a:rPr lang="en-US" dirty="0"/>
              <a:t>Unicode</a:t>
            </a:r>
            <a:r>
              <a:rPr lang="bg-BG" dirty="0"/>
              <a:t>, </a:t>
            </a:r>
            <a:r>
              <a:rPr lang="en-US" dirty="0"/>
              <a:t>Windows-1251, </a:t>
            </a:r>
            <a:r>
              <a:rPr lang="bg-BG" dirty="0"/>
              <a:t>ASCII</a:t>
            </a:r>
            <a:r>
              <a:rPr lang="bg-BG" dirty="0" smtClean="0"/>
              <a:t>)</a:t>
            </a:r>
          </a:p>
          <a:p>
            <a:pPr lvl="1"/>
            <a:r>
              <a:rPr lang="bg-BG" dirty="0" smtClean="0"/>
              <a:t>Проблеми </a:t>
            </a:r>
            <a:r>
              <a:rPr lang="bg-BG" dirty="0"/>
              <a:t>при гарантиране на </a:t>
            </a:r>
            <a:r>
              <a:rPr lang="bg-BG" dirty="0" smtClean="0"/>
              <a:t>многоезичност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0459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Текстообработка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lvl="1">
              <a:lnSpc>
                <a:spcPts val="3600"/>
              </a:lnSpc>
            </a:pPr>
            <a:r>
              <a:rPr lang="bg-BG" sz="2800" dirty="0"/>
              <a:t>Основни компоненти от текстовото оформление (абзаци: подравняване, разстояния между редовете и абзаците, текст: шрифтове, разстояния между буквите, оцветяване, размер на шрифта, ефекти</a:t>
            </a:r>
            <a:r>
              <a:rPr lang="bg-BG" sz="2800" dirty="0" smtClean="0"/>
              <a:t>). Стандарти </a:t>
            </a:r>
            <a:r>
              <a:rPr lang="bg-BG" sz="2800" dirty="0"/>
              <a:t>за оформление на текстове. Работа със стилове. Вмъкване на символи и изображения. Вмъкване на таблици. Оформяне на таблици, редове/колони, клетки. Вмъкване на текстови полета. Изчертаване на фигури. Оформяне (форматиране) на страница: рамка, фон. Вмъкване на нова страница, на секция, номериране, съдържание.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7429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69253"/>
            <a:ext cx="8686800" cy="3519494"/>
          </a:xfrm>
        </p:spPr>
        <p:txBody>
          <a:bodyPr/>
          <a:lstStyle/>
          <a:p>
            <a:pPr marL="514350" indent="-514350">
              <a:lnSpc>
                <a:spcPct val="95000"/>
              </a:lnSpc>
              <a:buSzPct val="100000"/>
              <a:buFont typeface="+mj-lt"/>
              <a:buAutoNum type="arabicPeriod" startAt="8"/>
            </a:pPr>
            <a:r>
              <a:rPr lang="ru-RU" dirty="0" smtClean="0"/>
              <a:t>Първите 32 кода от ASCII таблицата са</a:t>
            </a:r>
            <a:r>
              <a:rPr lang="bg-BG" dirty="0" smtClean="0"/>
              <a:t>: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/>
              <a:t>Контролни символи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/>
              <a:t>Изобразими символи</a:t>
            </a:r>
            <a:endParaRPr lang="bg-BG" dirty="0" smtClean="0">
              <a:sym typeface="Wingdings" panose="05000000000000000000" pitchFamily="2" charset="2"/>
            </a:endParaRP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>
                <a:sym typeface="Wingdings" panose="05000000000000000000" pitchFamily="2" charset="2"/>
              </a:rPr>
              <a:t>Английската азбука в ГЛАВНИ букви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>
                <a:sym typeface="Wingdings" panose="05000000000000000000" pitchFamily="2" charset="2"/>
              </a:rPr>
              <a:t>Английската азбука в малки букви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228599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8519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214686"/>
            <a:ext cx="8686800" cy="3500462"/>
          </a:xfrm>
        </p:spPr>
        <p:txBody>
          <a:bodyPr/>
          <a:lstStyle/>
          <a:p>
            <a:r>
              <a:rPr lang="ru-RU" sz="2800" dirty="0" smtClean="0"/>
              <a:t>Контролните символи заемат първите 32 позиции от таблицата + последната 128-ма позиция. Те са неизобразими и са създадени главно за да контролират устройства (като принтерите) ползващи ASCII</a:t>
            </a:r>
            <a:endParaRPr lang="en-US" sz="2800" dirty="0" smtClean="0"/>
          </a:p>
          <a:p>
            <a:r>
              <a:rPr lang="bg-BG" sz="1800" dirty="0" smtClean="0"/>
              <a:t>За повече информация</a:t>
            </a:r>
            <a:endParaRPr lang="en-US" sz="1800" dirty="0" smtClean="0"/>
          </a:p>
          <a:p>
            <a:pPr lvl="1"/>
            <a:r>
              <a:rPr lang="en-US" sz="1600" dirty="0" smtClean="0">
                <a:hlinkClick r:id="rId2"/>
              </a:rPr>
              <a:t>ASCII (BG Wikipedia)</a:t>
            </a:r>
            <a:r>
              <a:rPr lang="en-US" sz="1600" dirty="0" smtClean="0"/>
              <a:t>	</a:t>
            </a:r>
            <a:r>
              <a:rPr lang="en-US" sz="1600" dirty="0" smtClean="0">
                <a:hlinkClick r:id="rId3"/>
              </a:rPr>
              <a:t>Control character (Wikipedia)</a:t>
            </a:r>
            <a:r>
              <a:rPr lang="en-US" sz="1600" dirty="0" smtClean="0"/>
              <a:t>	</a:t>
            </a:r>
            <a:r>
              <a:rPr lang="en-US" sz="1600" dirty="0" smtClean="0">
                <a:hlinkClick r:id="rId4"/>
              </a:rPr>
              <a:t>http://www.theasciicode.com.ar/</a:t>
            </a:r>
            <a:endParaRPr lang="en-US" sz="1600" dirty="0" smtClean="0"/>
          </a:p>
          <a:p>
            <a:pPr lvl="1"/>
            <a:endParaRPr lang="en-US" sz="1200" dirty="0" smtClean="0"/>
          </a:p>
          <a:p>
            <a:pPr lvl="1"/>
            <a:endParaRPr lang="en-US" sz="1200" dirty="0" smtClean="0"/>
          </a:p>
          <a:p>
            <a:pPr lvl="1"/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lum bright="-10000"/>
          </a:blip>
          <a:stretch>
            <a:fillRect/>
          </a:stretch>
        </p:blipFill>
        <p:spPr>
          <a:xfrm>
            <a:off x="1000102" y="428604"/>
            <a:ext cx="7143797" cy="282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17470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2667" y="4419601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Компютърна графика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2667" y="5450680"/>
            <a:ext cx="7924800" cy="873920"/>
          </a:xfrm>
        </p:spPr>
        <p:txBody>
          <a:bodyPr/>
          <a:lstStyle/>
          <a:p>
            <a:r>
              <a:rPr lang="bg-BG" dirty="0" smtClean="0"/>
              <a:t>Растерна и векторна графика, графични файлови формати, графични редактори, цветови гами</a:t>
            </a:r>
            <a:endParaRPr lang="en-US" dirty="0"/>
          </a:p>
        </p:txBody>
      </p:sp>
      <p:pic>
        <p:nvPicPr>
          <p:cNvPr id="26629" name="Picture 5" descr="http://www.learnkey.com/elearning/images/product_categories/we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5800" y="914400"/>
            <a:ext cx="2819400" cy="2324006"/>
          </a:xfrm>
          <a:prstGeom prst="roundRect">
            <a:avLst>
              <a:gd name="adj" fmla="val 1625"/>
            </a:avLst>
          </a:prstGeom>
          <a:noFill/>
          <a:effectLst>
            <a:softEdge rad="31750"/>
          </a:effectLst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71784"/>
            <a:ext cx="2289805" cy="159061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9" descr="http://www.new-options.com/images/paintbrushe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21433975">
            <a:off x="6770073" y="568181"/>
            <a:ext cx="1726691" cy="1600873"/>
          </a:xfrm>
          <a:prstGeom prst="roundRect">
            <a:avLst/>
          </a:prstGeom>
          <a:noFill/>
          <a:effectLst>
            <a:softEdge rad="31750"/>
          </a:effectLst>
          <a:scene3d>
            <a:camera prst="perspectiveHeroicExtremeRightFacing" fov="5400000">
              <a:rot lat="389930" lon="1246741" rev="21556313"/>
            </a:camera>
            <a:lightRig rig="threePt" dir="t"/>
          </a:scene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3793">
            <a:off x="1952979" y="533401"/>
            <a:ext cx="5209822" cy="3407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43305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Компютърна графика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sz="2800" dirty="0"/>
              <a:t>Компютърна графика. </a:t>
            </a:r>
            <a:r>
              <a:rPr lang="bg-BG" sz="2800" dirty="0" smtClean="0"/>
              <a:t>Графични файлови формати (</a:t>
            </a:r>
            <a:r>
              <a:rPr lang="en-US" sz="2800" dirty="0"/>
              <a:t>JPG</a:t>
            </a:r>
            <a:r>
              <a:rPr lang="bg-BG" sz="2800" dirty="0"/>
              <a:t>, </a:t>
            </a:r>
            <a:r>
              <a:rPr lang="en-US" sz="2800" dirty="0"/>
              <a:t>GIF</a:t>
            </a:r>
            <a:r>
              <a:rPr lang="bg-BG" sz="2800" dirty="0"/>
              <a:t>, </a:t>
            </a:r>
            <a:r>
              <a:rPr lang="en-US" sz="2800" dirty="0"/>
              <a:t>PNG, TIFF</a:t>
            </a:r>
            <a:r>
              <a:rPr lang="bg-BG" sz="2800" dirty="0"/>
              <a:t>, </a:t>
            </a:r>
            <a:r>
              <a:rPr lang="en-US" sz="2800" dirty="0"/>
              <a:t>EPS</a:t>
            </a:r>
            <a:r>
              <a:rPr lang="bg-BG" sz="2800" dirty="0"/>
              <a:t>, </a:t>
            </a:r>
            <a:r>
              <a:rPr lang="en-US" sz="2800" dirty="0"/>
              <a:t>PSD</a:t>
            </a:r>
            <a:r>
              <a:rPr lang="bg-BG" sz="2800" dirty="0"/>
              <a:t>, </a:t>
            </a:r>
            <a:r>
              <a:rPr lang="en-US" sz="2800" dirty="0"/>
              <a:t>AI</a:t>
            </a:r>
            <a:r>
              <a:rPr lang="bg-BG" sz="2800" dirty="0"/>
              <a:t>, </a:t>
            </a:r>
            <a:r>
              <a:rPr lang="en-US" sz="2800" dirty="0"/>
              <a:t>CDR</a:t>
            </a:r>
            <a:r>
              <a:rPr lang="bg-BG" sz="2800" dirty="0"/>
              <a:t>). Компресиране на изображенията. Векторни и графични изображения. Конвертиране на графични формати. Приложения (създаване на графични изображения, анализ и разпознаване на изображения, компютърно изкуство). Графични редактори за изображения. Филтри и ефекти. Цветови гами: RGB, CMYK, </a:t>
            </a:r>
            <a:r>
              <a:rPr lang="en-US" sz="2800" dirty="0"/>
              <a:t>Panton</a:t>
            </a:r>
            <a:r>
              <a:rPr lang="bg-BG" sz="2800" dirty="0"/>
              <a:t>, 16-битови цветове</a:t>
            </a:r>
            <a:r>
              <a:rPr lang="bg-BG" sz="280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3779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9"/>
            </a:pPr>
            <a:r>
              <a:rPr lang="ru-RU" dirty="0" smtClean="0"/>
              <a:t>Изображението се изгражда от точки оцветени по различен начин при: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Векториална графика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 RAW - </a:t>
            </a:r>
            <a:r>
              <a:rPr lang="bg-BG" dirty="0" smtClean="0"/>
              <a:t>графика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 Растерна графика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Compound – </a:t>
            </a:r>
            <a:r>
              <a:rPr lang="bg-BG" dirty="0" smtClean="0"/>
              <a:t>графика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35756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77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r>
              <a:rPr lang="ru-RU" sz="1200" dirty="0" smtClean="0"/>
              <a:t>В областта на компютърната графика, растерна графика или растерно изображение </a:t>
            </a:r>
          </a:p>
          <a:p>
            <a:r>
              <a:rPr lang="ru-RU" sz="1200" dirty="0" smtClean="0"/>
              <a:t>(на английски: bitmap image) е структура от данни, която в общия случай представлява правоъгълна</a:t>
            </a:r>
          </a:p>
          <a:p>
            <a:r>
              <a:rPr lang="ru-RU" sz="1200" dirty="0" smtClean="0"/>
              <a:t> матрица от пиксели, т.е. всеки пиксел в изображението има числова стойност, </a:t>
            </a:r>
          </a:p>
          <a:p>
            <a:r>
              <a:rPr lang="ru-RU" sz="1200" dirty="0" smtClean="0"/>
              <a:t>която съдържа информация за цвета в него.</a:t>
            </a:r>
          </a:p>
          <a:p>
            <a:endParaRPr lang="ru-RU" sz="1200" dirty="0" smtClean="0"/>
          </a:p>
          <a:p>
            <a:r>
              <a:rPr lang="ru-RU" sz="1200" dirty="0" smtClean="0"/>
              <a:t>Размерите на матрицата определят т.нар. разделителна способност на изображението. </a:t>
            </a:r>
          </a:p>
          <a:p>
            <a:r>
              <a:rPr lang="ru-RU" sz="1200" dirty="0" smtClean="0"/>
              <a:t>Тя се представя чрез означението dpi (dots per inch - брой точки на един инч разстояние).</a:t>
            </a:r>
          </a:p>
          <a:p>
            <a:r>
              <a:rPr lang="ru-RU" sz="1200" dirty="0" smtClean="0"/>
              <a:t> Друг начин е представяне на общия брой точки, съдържащи се по хоризонтала и вертикала </a:t>
            </a:r>
          </a:p>
          <a:p>
            <a:r>
              <a:rPr lang="ru-RU" sz="1200" dirty="0" smtClean="0"/>
              <a:t>- например 640х480 и т.н.</a:t>
            </a:r>
          </a:p>
          <a:p>
            <a:endParaRPr lang="ru-RU" sz="1200" dirty="0" smtClean="0"/>
          </a:p>
          <a:p>
            <a:r>
              <a:rPr lang="ru-RU" sz="1200" dirty="0" smtClean="0"/>
              <a:t>Всеки пиксел може да съдържа само един цвят. Колкото по-големи пиксели се използват </a:t>
            </a:r>
          </a:p>
          <a:p>
            <a:r>
              <a:rPr lang="ru-RU" sz="1200" dirty="0" smtClean="0"/>
              <a:t>при представяне на изображението, толкова неговото качество е по-лошо </a:t>
            </a:r>
          </a:p>
          <a:p>
            <a:r>
              <a:rPr lang="ru-RU" sz="1200" dirty="0" smtClean="0"/>
              <a:t>(губят се контурите, изображението изглежда назъбено). </a:t>
            </a:r>
          </a:p>
          <a:p>
            <a:r>
              <a:rPr lang="ru-RU" sz="1200" dirty="0" smtClean="0"/>
              <a:t>Решение на проблема е използване на по-фина растерна решетка, </a:t>
            </a:r>
          </a:p>
          <a:p>
            <a:r>
              <a:rPr lang="ru-RU" sz="1200" dirty="0" smtClean="0"/>
              <a:t>но това предполага по-голям размер на файла.</a:t>
            </a:r>
            <a:endParaRPr lang="bg-BG" sz="120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1468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917280"/>
            <a:ext cx="7924800" cy="685800"/>
          </a:xfrm>
        </p:spPr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710324"/>
            <a:ext cx="7924800" cy="569120"/>
          </a:xfrm>
        </p:spPr>
        <p:txBody>
          <a:bodyPr/>
          <a:lstStyle/>
          <a:p>
            <a:r>
              <a:rPr lang="bg-BG" dirty="0" smtClean="0"/>
              <a:t>Модели на данните, таблици, релации, </a:t>
            </a:r>
            <a:r>
              <a:rPr lang="en-US" dirty="0" smtClean="0"/>
              <a:t>SQL</a:t>
            </a:r>
            <a:endParaRPr lang="en-US" dirty="0"/>
          </a:p>
        </p:txBody>
      </p:sp>
      <p:pic>
        <p:nvPicPr>
          <p:cNvPr id="5" name="Picture 2" descr="-&quot;Relational"/>
          <p:cNvPicPr>
            <a:picLocks noChangeAspect="1" noChangeArrowheads="1"/>
          </p:cNvPicPr>
          <p:nvPr/>
        </p:nvPicPr>
        <p:blipFill>
          <a:blip r:embed="rId2" cstate="screen">
            <a:lum bright="20000" contrast="2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7933">
            <a:off x="3048000" y="779902"/>
            <a:ext cx="2971800" cy="1503111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4" descr="http://www.saheltech.com/photos/database2.jpg"/>
          <p:cNvPicPr>
            <a:picLocks noChangeAspect="1" noChangeArrowheads="1"/>
          </p:cNvPicPr>
          <p:nvPr/>
        </p:nvPicPr>
        <p:blipFill>
          <a:blip r:embed="rId3" cstate="screen">
            <a:lum bright="20000" contrast="4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70379">
            <a:off x="5266620" y="2477584"/>
            <a:ext cx="2974180" cy="1918825"/>
          </a:xfrm>
          <a:prstGeom prst="roundRect">
            <a:avLst>
              <a:gd name="adj" fmla="val 470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2" descr="http://store.kagi.com/gif/6CN_LIVE/Drag%20%20Drop%20Icon%20125_128_vph03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4036">
            <a:off x="2937029" y="2301960"/>
            <a:ext cx="2315833" cy="2129743"/>
          </a:xfrm>
          <a:prstGeom prst="roundRect">
            <a:avLst>
              <a:gd name="adj" fmla="val 7737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2" descr="http://images.visual-paradigm.com/vpuml/provides/codedbeng/generate_db_illu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0146">
            <a:off x="691293" y="2701970"/>
            <a:ext cx="2170387" cy="1765072"/>
          </a:xfrm>
          <a:prstGeom prst="roundRect">
            <a:avLst>
              <a:gd name="adj" fmla="val 2941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 descr="http://www.iconspedia.com/uploads/1913906277156034685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6140">
            <a:off x="776582" y="804411"/>
            <a:ext cx="2664508" cy="2294812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2" descr="http://www.selikoff.net/blog-files/database-good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978">
            <a:off x="5779953" y="994191"/>
            <a:ext cx="1911982" cy="1682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43213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14356"/>
            <a:ext cx="8686800" cy="5838844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 smtClean="0"/>
              <a:t>Кой от следните хардурни елементи отговаря за комуникацията между микропроцесора и RAM паметта?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IDE Connector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Southbridge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 </a:t>
            </a:r>
            <a:r>
              <a:rPr lang="en-US" dirty="0" smtClean="0"/>
              <a:t>Northbridge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CPU Socket</a:t>
            </a:r>
          </a:p>
          <a:p>
            <a:pPr marL="871538" lvl="1" indent="-51435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683496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616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Бази от данни. Системи за управление на бази от данни. Логическа и физическа организация. Модели на </a:t>
            </a:r>
            <a:r>
              <a:rPr lang="bg-BG" dirty="0" smtClean="0"/>
              <a:t>данните</a:t>
            </a:r>
          </a:p>
          <a:p>
            <a:pPr lvl="1"/>
            <a:r>
              <a:rPr lang="bg-BG" dirty="0" smtClean="0"/>
              <a:t>Релационни </a:t>
            </a:r>
            <a:r>
              <a:rPr lang="bg-BG" dirty="0"/>
              <a:t>бази от данни. Таблици и релации. Обекти </a:t>
            </a:r>
            <a:r>
              <a:rPr lang="bg-BG" dirty="0" smtClean="0"/>
              <a:t>в </a:t>
            </a:r>
            <a:r>
              <a:rPr lang="bg-BG" dirty="0"/>
              <a:t>базите от данни. Типове </a:t>
            </a:r>
            <a:r>
              <a:rPr lang="bg-BG" dirty="0" smtClean="0"/>
              <a:t>данни</a:t>
            </a:r>
          </a:p>
          <a:p>
            <a:pPr lvl="1"/>
            <a:r>
              <a:rPr lang="bg-BG" dirty="0" smtClean="0"/>
              <a:t>Език </a:t>
            </a:r>
            <a:r>
              <a:rPr lang="en-US" dirty="0"/>
              <a:t>SQL.</a:t>
            </a:r>
            <a:r>
              <a:rPr lang="bg-BG" dirty="0"/>
              <a:t> Видове </a:t>
            </a:r>
            <a:r>
              <a:rPr lang="en-US" dirty="0"/>
              <a:t>SQL </a:t>
            </a:r>
            <a:r>
              <a:rPr lang="bg-BG" dirty="0"/>
              <a:t>команди и </a:t>
            </a:r>
            <a:r>
              <a:rPr lang="bg-BG" dirty="0" smtClean="0"/>
              <a:t>заявки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05565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0"/>
            </a:pPr>
            <a:r>
              <a:rPr lang="en-US" dirty="0" smtClean="0"/>
              <a:t> </a:t>
            </a:r>
            <a:r>
              <a:rPr lang="ru-RU" dirty="0" smtClean="0"/>
              <a:t>Модел за база данни при който данните се съхраняват в предварително определена йерархия се нарича: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мрежов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релационен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йерархичен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дървовиден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67544" y="385762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4652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r>
              <a:rPr lang="ru-RU" sz="1400" dirty="0" err="1" smtClean="0"/>
              <a:t>Йерархичните</a:t>
            </a:r>
            <a:r>
              <a:rPr lang="ru-RU" sz="1400" dirty="0" smtClean="0"/>
              <a:t> бази данни са един от типовете бази данни, </a:t>
            </a:r>
          </a:p>
          <a:p>
            <a:r>
              <a:rPr lang="ru-RU" sz="1400" dirty="0" smtClean="0"/>
              <a:t>при който данните се съхраняват в предварително определена йерархия, т.е. в дървовидна структура от </a:t>
            </a:r>
            <a:r>
              <a:rPr lang="ru-RU" sz="1400" dirty="0" err="1" smtClean="0"/>
              <a:t>данни</a:t>
            </a:r>
            <a:endParaRPr lang="ru-RU" sz="1400" dirty="0" smtClean="0"/>
          </a:p>
          <a:p>
            <a:r>
              <a:rPr lang="ru-RU" sz="1400" dirty="0" smtClean="0"/>
              <a:t>Една релация от базата данни се представя във вид на таблица, </a:t>
            </a:r>
          </a:p>
          <a:p>
            <a:r>
              <a:rPr lang="ru-RU" sz="1400" dirty="0" smtClean="0"/>
              <a:t>в която всеки ред представлява отделен запис от таблицата и отговаря на един екземпляр на класа,</a:t>
            </a:r>
          </a:p>
          <a:p>
            <a:r>
              <a:rPr lang="ru-RU" sz="1400" dirty="0" smtClean="0"/>
              <a:t> а всяка колона е отделен атрибут на класа. </a:t>
            </a:r>
          </a:p>
          <a:p>
            <a:r>
              <a:rPr lang="ru-RU" sz="1400" dirty="0" smtClean="0"/>
              <a:t>Отделните таблици се свързват помежду си в отношение от вида "едно към много" (1:N), </a:t>
            </a:r>
          </a:p>
          <a:p>
            <a:r>
              <a:rPr lang="ru-RU" sz="1400" dirty="0" smtClean="0"/>
              <a:t>т.е. "родител / наследник", и в частност в отношение "едно към едно" (1:1). </a:t>
            </a:r>
          </a:p>
          <a:p>
            <a:r>
              <a:rPr lang="ru-RU" sz="1400" dirty="0" smtClean="0"/>
              <a:t>При отношение от вида 1:N един запис от първата таблица може да се свърже с много </a:t>
            </a:r>
          </a:p>
          <a:p>
            <a:r>
              <a:rPr lang="ru-RU" sz="1400" dirty="0" smtClean="0"/>
              <a:t>записи от втората таблица, но един запис от втората таблица може да се свърже </a:t>
            </a:r>
          </a:p>
          <a:p>
            <a:r>
              <a:rPr lang="ru-RU" sz="1400" dirty="0" smtClean="0"/>
              <a:t>само с един запис от първата. Връзката между таблиците се реализира </a:t>
            </a:r>
          </a:p>
          <a:p>
            <a:r>
              <a:rPr lang="ru-RU" sz="1400" dirty="0" smtClean="0"/>
              <a:t>посредством указател или чрез физическата подредба на записите в паметта, </a:t>
            </a:r>
          </a:p>
          <a:p>
            <a:r>
              <a:rPr lang="ru-RU" sz="1400" dirty="0" smtClean="0"/>
              <a:t>а достъпът до данните се осъществява, като се започва от корена и се обхожда </a:t>
            </a:r>
          </a:p>
          <a:p>
            <a:r>
              <a:rPr lang="ru-RU" sz="1400" dirty="0" smtClean="0"/>
              <a:t>дървото надолу до откриване на търсените данни.</a:t>
            </a:r>
            <a:endParaRPr lang="bg-BG" sz="140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5466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19600"/>
            <a:ext cx="7924800" cy="685800"/>
          </a:xfrm>
        </p:spPr>
        <p:txBody>
          <a:bodyPr/>
          <a:lstStyle/>
          <a:p>
            <a:r>
              <a:rPr lang="bg-BG" dirty="0" smtClean="0"/>
              <a:t>Информационни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79"/>
            <a:ext cx="7924800" cy="569120"/>
          </a:xfrm>
        </p:spPr>
        <p:txBody>
          <a:bodyPr/>
          <a:lstStyle/>
          <a:p>
            <a:r>
              <a:rPr lang="en-US" dirty="0" smtClean="0"/>
              <a:t>ERP, CRM, BI</a:t>
            </a:r>
            <a:r>
              <a:rPr lang="bg-BG" dirty="0" smtClean="0"/>
              <a:t>, </a:t>
            </a:r>
            <a:r>
              <a:rPr lang="en-US" dirty="0" smtClean="0"/>
              <a:t>BPM, FMIS, CAD/CAM, CMS, </a:t>
            </a:r>
            <a:r>
              <a:rPr lang="bg-BG" dirty="0" smtClean="0"/>
              <a:t>софтуерни архитектури</a:t>
            </a:r>
            <a:endParaRPr lang="en-US" dirty="0"/>
          </a:p>
        </p:txBody>
      </p:sp>
      <p:pic>
        <p:nvPicPr>
          <p:cNvPr id="32770" name="Picture 2" descr="http://www.tepco.co.jp/en/corpinfo/consultant/images/c31-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562" y="959938"/>
            <a:ext cx="5205238" cy="2918824"/>
          </a:xfrm>
          <a:prstGeom prst="roundRect">
            <a:avLst>
              <a:gd name="adj" fmla="val 409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="" xmlns:p14="http://schemas.microsoft.com/office/powerpoint/2010/main" val="73851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Информационни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sz="2800" dirty="0"/>
              <a:t>Информационни системи. Класифициране (за управление на организация – ERP, за управление на производство, за връзки с клиенти и доставчици – CRM, за отчети, анализи и прогнози – </a:t>
            </a:r>
            <a:r>
              <a:rPr lang="en-US" sz="2800" dirty="0"/>
              <a:t>BI, </a:t>
            </a:r>
            <a:r>
              <a:rPr lang="bg-BG" sz="2800" dirty="0"/>
              <a:t>за решаване на конкретни проблеми, ...). Жизнен цикъл (основни етапи в създаването и използването). Основни функции и задачи. Системни архитектури – двуслойна (клиент/сървър), трислойна, </a:t>
            </a:r>
            <a:r>
              <a:rPr lang="bg-BG" sz="2800" dirty="0" err="1"/>
              <a:t>N-слойна</a:t>
            </a:r>
            <a:r>
              <a:rPr lang="bg-BG" sz="2800" dirty="0"/>
              <a:t> (разпределена), </a:t>
            </a:r>
            <a:r>
              <a:rPr lang="en-US" sz="2800" dirty="0"/>
              <a:t>cloud computing</a:t>
            </a:r>
            <a:r>
              <a:rPr lang="bg-BG" sz="2800" dirty="0" smtClean="0"/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713132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1"/>
            </a:pPr>
            <a:r>
              <a:rPr lang="en-US" dirty="0" smtClean="0"/>
              <a:t> </a:t>
            </a:r>
            <a:r>
              <a:rPr lang="bg-BG" dirty="0" smtClean="0"/>
              <a:t>Кои са стъпките в развитието на жизненият цикъл на информационните системи</a:t>
            </a:r>
            <a:r>
              <a:rPr lang="en-US" dirty="0" smtClean="0"/>
              <a:t>?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Планиране, Анализ, Дизайн, Изпълнение, Поддръжка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Дизайн, Изпълнение, Планиране, Анализ, Поддръжка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Планиране,  Дизайн, Анализ, Изпълнение, Поддръжка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Анализ, Дизайн, Планиране, Изпълнение, Поддръжка</a:t>
            </a:r>
          </a:p>
          <a:p>
            <a:pPr marL="871538" lvl="1" indent="-514350">
              <a:buFont typeface="+mj-lt"/>
              <a:buAutoNum type="alphaLcParenR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6016" y="253136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7331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smtClean="0"/>
          </a:p>
          <a:p>
            <a:endParaRPr lang="en-US" dirty="0" smtClean="0"/>
          </a:p>
          <a:p>
            <a:r>
              <a:rPr lang="bg-BG" sz="2600" dirty="0" smtClean="0"/>
              <a:t>Жизненият цикъл на информационните системи се състои в планиране, анализиране, дизайн, изпълнение и поддръжка на системата.</a:t>
            </a:r>
          </a:p>
          <a:p>
            <a:r>
              <a:rPr lang="ru-RU" sz="2600" dirty="0" err="1" smtClean="0"/>
              <a:t>Концепцията</a:t>
            </a:r>
            <a:r>
              <a:rPr lang="ru-RU" sz="2600" dirty="0" smtClean="0"/>
              <a:t> за </a:t>
            </a:r>
            <a:r>
              <a:rPr lang="ru-RU" sz="2600" dirty="0" err="1" smtClean="0"/>
              <a:t>жизнения</a:t>
            </a:r>
            <a:r>
              <a:rPr lang="ru-RU" sz="2600" dirty="0" smtClean="0"/>
              <a:t> </a:t>
            </a:r>
            <a:r>
              <a:rPr lang="ru-RU" sz="2600" dirty="0" err="1" smtClean="0"/>
              <a:t>цикъл</a:t>
            </a:r>
            <a:r>
              <a:rPr lang="ru-RU" sz="2600" dirty="0" smtClean="0"/>
              <a:t> на </a:t>
            </a:r>
            <a:r>
              <a:rPr lang="ru-RU" sz="2600" dirty="0" err="1" smtClean="0"/>
              <a:t>информационните</a:t>
            </a:r>
            <a:r>
              <a:rPr lang="ru-RU" sz="2600" dirty="0" smtClean="0"/>
              <a:t> </a:t>
            </a:r>
            <a:r>
              <a:rPr lang="ru-RU" sz="2600" dirty="0" err="1" smtClean="0"/>
              <a:t>системи</a:t>
            </a:r>
            <a:r>
              <a:rPr lang="ru-RU" sz="2600" dirty="0" smtClean="0"/>
              <a:t> се </a:t>
            </a:r>
            <a:r>
              <a:rPr lang="ru-RU" sz="2600" dirty="0" err="1" smtClean="0"/>
              <a:t>отнася</a:t>
            </a:r>
            <a:r>
              <a:rPr lang="ru-RU" sz="2600" dirty="0" smtClean="0"/>
              <a:t> до набор от </a:t>
            </a:r>
            <a:r>
              <a:rPr lang="ru-RU" sz="2600" dirty="0" err="1" smtClean="0"/>
              <a:t>хардуерни</a:t>
            </a:r>
            <a:r>
              <a:rPr lang="ru-RU" sz="2600" dirty="0" smtClean="0"/>
              <a:t> и </a:t>
            </a:r>
            <a:r>
              <a:rPr lang="ru-RU" sz="2600" dirty="0" err="1" smtClean="0"/>
              <a:t>софтуерни</a:t>
            </a:r>
            <a:r>
              <a:rPr lang="ru-RU" sz="2600" dirty="0" smtClean="0"/>
              <a:t> конфигурации, </a:t>
            </a:r>
            <a:r>
              <a:rPr lang="ru-RU" sz="2600" dirty="0" err="1" smtClean="0"/>
              <a:t>като</a:t>
            </a:r>
            <a:r>
              <a:rPr lang="ru-RU" sz="2600" dirty="0" smtClean="0"/>
              <a:t> </a:t>
            </a:r>
            <a:r>
              <a:rPr lang="ru-RU" sz="2600" dirty="0" err="1" smtClean="0"/>
              <a:t>системата</a:t>
            </a:r>
            <a:r>
              <a:rPr lang="ru-RU" sz="2600" dirty="0" smtClean="0"/>
              <a:t> </a:t>
            </a:r>
            <a:r>
              <a:rPr lang="ru-RU" sz="2600" dirty="0" err="1" smtClean="0"/>
              <a:t>може</a:t>
            </a:r>
            <a:r>
              <a:rPr lang="ru-RU" sz="2600" dirty="0" smtClean="0"/>
              <a:t> да се </a:t>
            </a:r>
            <a:r>
              <a:rPr lang="ru-RU" sz="2600" dirty="0" err="1" smtClean="0"/>
              <a:t>състои</a:t>
            </a:r>
            <a:r>
              <a:rPr lang="ru-RU" sz="2600" dirty="0" smtClean="0"/>
              <a:t> само от </a:t>
            </a:r>
            <a:r>
              <a:rPr lang="ru-RU" sz="2600" dirty="0" err="1" smtClean="0"/>
              <a:t>хардуер</a:t>
            </a:r>
            <a:r>
              <a:rPr lang="ru-RU" sz="2600" dirty="0" smtClean="0"/>
              <a:t>, само </a:t>
            </a:r>
            <a:r>
              <a:rPr lang="ru-RU" sz="2600" dirty="0" err="1" smtClean="0"/>
              <a:t>софтуер</a:t>
            </a:r>
            <a:r>
              <a:rPr lang="ru-RU" sz="2600" dirty="0" smtClean="0"/>
              <a:t>, или комбинация от </a:t>
            </a:r>
            <a:r>
              <a:rPr lang="ru-RU" sz="2600" dirty="0" err="1" smtClean="0"/>
              <a:t>двете</a:t>
            </a:r>
            <a:r>
              <a:rPr lang="ru-RU" sz="2600" dirty="0" smtClean="0"/>
              <a:t>.</a:t>
            </a:r>
            <a:endParaRPr lang="en-US" sz="26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0422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464720"/>
            <a:ext cx="7924800" cy="1295400"/>
          </a:xfrm>
        </p:spPr>
        <p:txBody>
          <a:bodyPr/>
          <a:lstStyle/>
          <a:p>
            <a:r>
              <a:rPr lang="bg-BG" dirty="0" smtClean="0"/>
              <a:t>Сигурност и защита на информацията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12520"/>
            <a:ext cx="7924800" cy="1564480"/>
          </a:xfrm>
        </p:spPr>
        <p:txBody>
          <a:bodyPr/>
          <a:lstStyle/>
          <a:p>
            <a:r>
              <a:rPr lang="bg-BG" dirty="0" smtClean="0"/>
              <a:t>Симетрични </a:t>
            </a:r>
            <a:r>
              <a:rPr lang="bg-BG" smtClean="0"/>
              <a:t>и асиметрични </a:t>
            </a:r>
            <a:r>
              <a:rPr lang="bg-BG" dirty="0" smtClean="0"/>
              <a:t>кодиращи алгоритми, криптографско хеширане, електронен подпис, цифрови сертификати</a:t>
            </a:r>
            <a:endParaRPr lang="en-US" dirty="0"/>
          </a:p>
        </p:txBody>
      </p:sp>
      <p:pic>
        <p:nvPicPr>
          <p:cNvPr id="33794" name="Picture 2" descr="http://www.cat.aum.edu/uploadedfile/cyse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8111">
            <a:off x="3347249" y="567795"/>
            <a:ext cx="5060654" cy="2389316"/>
          </a:xfrm>
          <a:prstGeom prst="roundRect">
            <a:avLst>
              <a:gd name="adj" fmla="val 6208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onixnet.com/IBM_ISS/images/loc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2808">
            <a:off x="670559" y="1135718"/>
            <a:ext cx="2330967" cy="1809927"/>
          </a:xfrm>
          <a:prstGeom prst="roundRect">
            <a:avLst>
              <a:gd name="adj" fmla="val 8259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4058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bg-BG" dirty="0"/>
              <a:t>Сигурност и защита на информацията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ts val="37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ts val="3700"/>
              </a:lnSpc>
            </a:pPr>
            <a:r>
              <a:rPr lang="bg-BG" dirty="0"/>
              <a:t>Сигурност и защита на информацията. Методи и алгоритми за кодиране: симетрични криптографски алгоритми – DES, 3DES; асиметрични криптографски алгоритми (с публичен и частен ключ) – RSA, DSA. Криптографски хеширащи алгоритми – SHA-1, MD5. Електронен подпис. Инфраструктура на публичния ключ (</a:t>
            </a:r>
            <a:r>
              <a:rPr lang="en-US" dirty="0"/>
              <a:t>PKI). </a:t>
            </a:r>
            <a:r>
              <a:rPr lang="bg-BG" dirty="0"/>
              <a:t>Цифрови сертификати</a:t>
            </a:r>
            <a:r>
              <a:rPr lang="bg-BG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529788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2"/>
            </a:pPr>
            <a:r>
              <a:rPr lang="en-US" dirty="0" smtClean="0"/>
              <a:t> </a:t>
            </a:r>
            <a:r>
              <a:rPr lang="ru-RU" dirty="0" smtClean="0"/>
              <a:t>Какво обозначаваме със съкращението 3DES?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 поколение за 3</a:t>
            </a:r>
            <a:r>
              <a:rPr lang="en-US" sz="2400" dirty="0" smtClean="0"/>
              <a:t>D </a:t>
            </a:r>
            <a:r>
              <a:rPr lang="bg-BG" sz="2400" dirty="0" smtClean="0"/>
              <a:t>мултимедия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алгоритъм за симетрично криптиране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програма за дизайн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кабел за данни, свързващ компютър с външно устройство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2571744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4410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</a:t>
            </a:r>
            <a:endParaRPr lang="en-US" dirty="0" smtClean="0"/>
          </a:p>
          <a:p>
            <a:r>
              <a:rPr lang="ru-RU" dirty="0" smtClean="0"/>
              <a:t>В работата с компютър терминът </a:t>
            </a:r>
            <a:r>
              <a:rPr lang="en-US" dirty="0" smtClean="0"/>
              <a:t> </a:t>
            </a:r>
            <a:r>
              <a:rPr lang="ru-RU" dirty="0" smtClean="0"/>
              <a:t>Чипсет обинковено означава "набор от специализирани чипове", седящи на дънната платка или разширителна платка. В персоналните компютри (ПК), базирани на Интел Пентиум архитектурата, терминът засяга често специфична група чипове на дънната платка: Северен Мост (Northbridge) и Южен мост (Southbridge).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0063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bg-BG" dirty="0" smtClean="0"/>
          </a:p>
          <a:p>
            <a:r>
              <a:rPr lang="en-US" sz="2600" dirty="0" smtClean="0"/>
              <a:t>3DES (Triple Data Encryption Algorithm) </a:t>
            </a:r>
            <a:r>
              <a:rPr lang="bg-BG" sz="2600" dirty="0" smtClean="0"/>
              <a:t>е симетричен криптографски алгоритъм, при който на всеки блок данни се прилага трикратно алгоритъма </a:t>
            </a:r>
            <a:r>
              <a:rPr lang="en-US" sz="2600" dirty="0" smtClean="0"/>
              <a:t>DES (Data Encryption Standard)</a:t>
            </a:r>
          </a:p>
          <a:p>
            <a:r>
              <a:rPr lang="en-US" sz="2600" dirty="0" smtClean="0"/>
              <a:t>In cryptography, Triple DES is the common name for the Triple Data Encryption Algorithm (TDEA or Triple DEA) symmetric-key block cipher, which applies the Data Encryption Standard (DES) cipher algorithm three times to each data block.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8202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14800"/>
            <a:ext cx="7924800" cy="685800"/>
          </a:xfrm>
        </p:spPr>
        <p:txBody>
          <a:bodyPr/>
          <a:lstStyle/>
          <a:p>
            <a:r>
              <a:rPr lang="bg-BG" dirty="0" smtClean="0"/>
              <a:t>Презентационни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88720"/>
            <a:ext cx="7924800" cy="1412080"/>
          </a:xfrm>
        </p:spPr>
        <p:txBody>
          <a:bodyPr/>
          <a:lstStyle/>
          <a:p>
            <a:r>
              <a:rPr lang="bg-BG" dirty="0" smtClean="0"/>
              <a:t>Софтуер за презентации, изготвяне на презентации, слайдове, ефекти, бележки, цветове, изображения, звук, видео</a:t>
            </a:r>
            <a:endParaRPr lang="en-US" dirty="0"/>
          </a:p>
        </p:txBody>
      </p:sp>
      <p:pic>
        <p:nvPicPr>
          <p:cNvPr id="35842" name="Picture 2" descr="http://obamapacman.com/wp-content/uploads/2010/01/58.-Keynote-powerpoint-compatible-presentation-software-on-Apple-iPad-tablet-Apple-Senior-VP-Philip-W.-Schill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39245" y="1008344"/>
            <a:ext cx="4871156" cy="2726902"/>
          </a:xfrm>
          <a:prstGeom prst="roundRect">
            <a:avLst>
              <a:gd name="adj" fmla="val 5854"/>
            </a:avLst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33" y="1600200"/>
            <a:ext cx="1958745" cy="1987550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8" name="Picture 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21300921">
            <a:off x="6589560" y="804532"/>
            <a:ext cx="1945756" cy="1817559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1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73643">
            <a:off x="6452802" y="2789444"/>
            <a:ext cx="1340685" cy="122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34479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Презентационни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Презентиране на информация чрез средствата на информационните технологии. Компютърна презентация – слайд, ефекти, бележки, цветова схема, </a:t>
            </a:r>
            <a:r>
              <a:rPr lang="bg-BG" dirty="0" smtClean="0"/>
              <a:t>шаблони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Дизайн </a:t>
            </a:r>
            <a:r>
              <a:rPr lang="bg-BG" dirty="0"/>
              <a:t>на презентационни материали – използване на цветове, текст, изображения, звук, анимация и </a:t>
            </a:r>
            <a:r>
              <a:rPr lang="bg-BG" dirty="0" smtClean="0"/>
              <a:t>видео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Софтуер </a:t>
            </a:r>
            <a:r>
              <a:rPr lang="bg-BG" dirty="0"/>
              <a:t>за презентации (презентационни системи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556549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3"/>
            </a:pPr>
            <a:r>
              <a:rPr lang="en-US" dirty="0" smtClean="0"/>
              <a:t> </a:t>
            </a:r>
            <a:r>
              <a:rPr lang="bg-BG" dirty="0" smtClean="0"/>
              <a:t>Кое от изброените не е софтуер за презентации</a:t>
            </a:r>
            <a:r>
              <a:rPr lang="en-US" dirty="0" smtClean="0"/>
              <a:t>?</a:t>
            </a:r>
            <a:endParaRPr lang="bg-BG" dirty="0" smtClean="0"/>
          </a:p>
          <a:p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Microsoft Power Point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Apple Keynote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Apple </a:t>
            </a:r>
            <a:r>
              <a:rPr lang="en-US" sz="2400" dirty="0" err="1" smtClean="0"/>
              <a:t>iCloud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Slide Rocket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78619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8652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00000"/>
              <a:buFont typeface="+mj-lt"/>
              <a:buAutoNum type="alphaLcParenR"/>
            </a:pPr>
            <a:r>
              <a:rPr lang="bg-BG" sz="1300" dirty="0" smtClean="0"/>
              <a:t>Microsoft PowerPoint е програма за изработване на презентации, направена от</a:t>
            </a:r>
            <a:r>
              <a:rPr lang="en-US" sz="1300" dirty="0" smtClean="0"/>
              <a:t> </a:t>
            </a:r>
            <a:r>
              <a:rPr lang="bg-BG" sz="1300" dirty="0" smtClean="0">
                <a:hlinkClick r:id="rId2" tooltip="Microsoft"/>
              </a:rPr>
              <a:t>Microsoft</a:t>
            </a:r>
            <a:r>
              <a:rPr lang="bg-BG" sz="1300" dirty="0" smtClean="0"/>
              <a:t>. Тя е част от </a:t>
            </a:r>
            <a:r>
              <a:rPr lang="bg-BG" sz="1300" dirty="0" smtClean="0">
                <a:hlinkClick r:id="rId3" tooltip="Microsoft Office"/>
              </a:rPr>
              <a:t>Microsoft Office</a:t>
            </a:r>
            <a:r>
              <a:rPr lang="bg-BG" sz="1300" dirty="0" smtClean="0"/>
              <a:t> пакета. Работи под </a:t>
            </a:r>
            <a:r>
              <a:rPr lang="bg-BG" sz="1300" dirty="0" smtClean="0">
                <a:hlinkClick r:id="rId4" tooltip="Microsoft Windows"/>
              </a:rPr>
              <a:t>Microsoft Windows</a:t>
            </a:r>
            <a:r>
              <a:rPr lang="bg-BG" sz="1300" dirty="0" smtClean="0"/>
              <a:t> и </a:t>
            </a:r>
            <a:r>
              <a:rPr lang="bg-BG" sz="1300" dirty="0" smtClean="0">
                <a:hlinkClick r:id="rId5" tooltip="Mac OS"/>
              </a:rPr>
              <a:t>Mac OS</a:t>
            </a:r>
            <a:r>
              <a:rPr lang="bg-BG" sz="1300" dirty="0" smtClean="0"/>
              <a:t>. Използва се от фирми, преподаватели, студенти и др. От Microsoft Office 2003, Microsoft започват да го усъвършенстват, като вече го има в почти всеки </a:t>
            </a:r>
            <a:r>
              <a:rPr lang="bg-BG" sz="1300" dirty="0" smtClean="0">
                <a:hlinkClick r:id="rId6" tooltip="Офис пакет (страницата не съществува)"/>
              </a:rPr>
              <a:t>офис пакет</a:t>
            </a:r>
            <a:r>
              <a:rPr lang="bg-BG" sz="1300" dirty="0" smtClean="0"/>
              <a:t>. Започват да го наричат Microsoft Office PowerPoint, вместо Microsoft PowerPoint. Като част от Microsoft Office, PowerPoint е най-използваната програма в света за презентации.</a:t>
            </a:r>
          </a:p>
          <a:p>
            <a:pPr lvl="1">
              <a:buSzPct val="100000"/>
              <a:buFont typeface="Arial" pitchFamily="34" charset="0"/>
              <a:buChar char="•"/>
            </a:pPr>
            <a:r>
              <a:rPr lang="bg-BG" sz="1300" u="sng" dirty="0" smtClean="0">
                <a:hlinkClick r:id="rId7"/>
              </a:rPr>
              <a:t>http://bg.wikipedia.org/wiki/Microsoft_PowerPoint</a:t>
            </a:r>
            <a:endParaRPr lang="bg-BG" sz="1300" dirty="0" smtClean="0"/>
          </a:p>
          <a:p>
            <a:pPr>
              <a:buSzPct val="100000"/>
              <a:buFont typeface="+mj-lt"/>
              <a:buAutoNum type="alphaLcParenR"/>
            </a:pPr>
            <a:r>
              <a:rPr lang="bg-BG" sz="1300" dirty="0" smtClean="0"/>
              <a:t>Keynote е програме за изработване на презентации, част от </a:t>
            </a:r>
            <a:r>
              <a:rPr lang="bg-BG" sz="1300" dirty="0" smtClean="0">
                <a:hlinkClick r:id="rId8" tooltip="IWork"/>
              </a:rPr>
              <a:t>iWork</a:t>
            </a:r>
            <a:r>
              <a:rPr lang="en-US" sz="1300" dirty="0" smtClean="0"/>
              <a:t> </a:t>
            </a:r>
            <a:r>
              <a:rPr lang="bg-BG" sz="1300" dirty="0" smtClean="0"/>
              <a:t>productivity suite by </a:t>
            </a:r>
            <a:r>
              <a:rPr lang="bg-BG" sz="1300" dirty="0" smtClean="0">
                <a:hlinkClick r:id="rId9" tooltip="Apple Inc."/>
              </a:rPr>
              <a:t>Apple Inc.</a:t>
            </a:r>
            <a:r>
              <a:rPr lang="bg-BG" sz="1300" dirty="0" smtClean="0"/>
              <a:t> Keynote 6.0 тръгва на 23 октомври 2013 и е най-новата версия за Mac. </a:t>
            </a:r>
          </a:p>
          <a:p>
            <a:pPr lvl="1">
              <a:buSzPct val="100000"/>
              <a:buFont typeface="Arial" pitchFamily="34" charset="0"/>
              <a:buChar char="•"/>
            </a:pPr>
            <a:r>
              <a:rPr lang="bg-BG" sz="1300" u="sng" dirty="0" smtClean="0">
                <a:hlinkClick r:id="rId10"/>
              </a:rPr>
              <a:t>http://en.wikipedia.org/wiki/Apple_Keynote</a:t>
            </a:r>
            <a:endParaRPr lang="bg-BG" sz="1300" dirty="0" smtClean="0"/>
          </a:p>
          <a:p>
            <a:pPr>
              <a:buSzPct val="100000"/>
              <a:buFont typeface="+mj-lt"/>
              <a:buAutoNum type="alphaLcParenR"/>
            </a:pPr>
            <a:r>
              <a:rPr lang="bg-BG" sz="1300" dirty="0" smtClean="0"/>
              <a:t>iCloud е </a:t>
            </a:r>
            <a:r>
              <a:rPr lang="bg-BG" sz="1300" dirty="0" smtClean="0">
                <a:hlinkClick r:id="rId11" tooltip="Облачна система (страницата не съществува)"/>
              </a:rPr>
              <a:t>облачна система</a:t>
            </a:r>
            <a:r>
              <a:rPr lang="bg-BG" sz="1300" dirty="0" smtClean="0"/>
              <a:t> за съхранение и обработка на данни от </a:t>
            </a:r>
            <a:r>
              <a:rPr lang="bg-BG" sz="1300" dirty="0" smtClean="0">
                <a:hlinkClick r:id="rId12" tooltip="Apple Inc"/>
              </a:rPr>
              <a:t>Apple Inc</a:t>
            </a:r>
            <a:r>
              <a:rPr lang="bg-BG" sz="1300" dirty="0" smtClean="0"/>
              <a:t>. Стартира на 12 октомври 2011. А от юли 2012 г. има повече от 150 милиона потребители. Услугата позволява на потребителите да съхраняват данни като музика,снимки, контакти и </a:t>
            </a:r>
            <a:r>
              <a:rPr lang="bg-BG" sz="1300" dirty="0" smtClean="0">
                <a:hlinkClick r:id="rId13" tooltip="IOS"/>
              </a:rPr>
              <a:t>IOS</a:t>
            </a:r>
            <a:r>
              <a:rPr lang="bg-BG" sz="1300" dirty="0" smtClean="0"/>
              <a:t> приложения на отдалечени компютърни сървъри за сваляне на множество IOS-базирани устройства работещи под IOS 5 или по-нова версия. Kакто и персонални компютри работещи под </a:t>
            </a:r>
            <a:r>
              <a:rPr lang="bg-BG" sz="1300" dirty="0" smtClean="0">
                <a:hlinkClick r:id="rId14" tooltip="OS X 10.7.2 &quot;Лион&quot; (страницата не съществува)"/>
              </a:rPr>
              <a:t>OS X 10.7.2 "Лион"</a:t>
            </a:r>
            <a:r>
              <a:rPr lang="bg-BG" sz="1300" dirty="0" smtClean="0"/>
              <a:t> или по-нова версия, както и </a:t>
            </a:r>
            <a:r>
              <a:rPr lang="bg-BG" sz="1300" dirty="0" smtClean="0">
                <a:hlinkClick r:id="rId4" tooltip="Microsoft Windows"/>
              </a:rPr>
              <a:t>Microsoft Windows</a:t>
            </a:r>
            <a:r>
              <a:rPr lang="bg-BG" sz="1300" dirty="0" smtClean="0"/>
              <a:t> (</a:t>
            </a:r>
            <a:r>
              <a:rPr lang="bg-BG" sz="1300" dirty="0" smtClean="0">
                <a:hlinkClick r:id="rId15" tooltip="Windows Vista"/>
              </a:rPr>
              <a:t>Windows Vista</a:t>
            </a:r>
            <a:r>
              <a:rPr lang="bg-BG" sz="1300" dirty="0" smtClean="0"/>
              <a:t> Service Pack 2 или по-нова врсия). Също така замества услугата Apple </a:t>
            </a:r>
            <a:r>
              <a:rPr lang="bg-BG" sz="1300" dirty="0" smtClean="0">
                <a:hlinkClick r:id="rId16" tooltip="MobileMe (страницата не съществува)"/>
              </a:rPr>
              <a:t>MobileMe</a:t>
            </a:r>
            <a:r>
              <a:rPr lang="bg-BG" sz="1300" dirty="0" smtClean="0"/>
              <a:t> , действайки като център за синхронизиране на данни за електронна поща, контакти, календари, отметки, бележки, напомняния (списъци със задачи), iWork документи, снимки и други данни. Услугата позволява на потребителите безжично да архивират техните IOS устройства в iCloud, вместо ръчно използвайки </a:t>
            </a:r>
            <a:r>
              <a:rPr lang="bg-BG" sz="1300" dirty="0" smtClean="0">
                <a:hlinkClick r:id="rId17" tooltip="ITunes"/>
              </a:rPr>
              <a:t>iTunes</a:t>
            </a:r>
            <a:r>
              <a:rPr lang="bg-BG" sz="1300" dirty="0" smtClean="0"/>
              <a:t>.</a:t>
            </a:r>
          </a:p>
          <a:p>
            <a:pPr lvl="1">
              <a:buSzPct val="100000"/>
              <a:buFont typeface="Arial" pitchFamily="34" charset="0"/>
              <a:buChar char="•"/>
            </a:pPr>
            <a:r>
              <a:rPr lang="bg-BG" sz="1300" u="sng" dirty="0" smtClean="0">
                <a:hlinkClick r:id="rId18"/>
              </a:rPr>
              <a:t>http://bg.wikipedia.org/wiki/ICloud</a:t>
            </a:r>
            <a:endParaRPr lang="bg-BG" sz="1300" dirty="0" smtClean="0"/>
          </a:p>
          <a:p>
            <a:pPr>
              <a:buSzPct val="100000"/>
              <a:buFont typeface="+mj-lt"/>
              <a:buAutoNum type="alphaLcParenR"/>
            </a:pPr>
            <a:r>
              <a:rPr lang="bg-BG" sz="1300" dirty="0" smtClean="0"/>
              <a:t>SlideRocket е онлайн платформа за презентации. SlideRocket се поддържа чрез </a:t>
            </a:r>
            <a:r>
              <a:rPr lang="bg-BG" sz="1300" dirty="0" smtClean="0">
                <a:hlinkClick r:id="rId19" tooltip="SaaS"/>
              </a:rPr>
              <a:t>SaaS</a:t>
            </a:r>
            <a:r>
              <a:rPr lang="bg-BG" sz="1300" dirty="0" smtClean="0"/>
              <a:t> model. </a:t>
            </a:r>
          </a:p>
          <a:p>
            <a:pPr lvl="1">
              <a:buSzPct val="100000"/>
              <a:buFont typeface="Arial" pitchFamily="34" charset="0"/>
              <a:buChar char="•"/>
            </a:pPr>
            <a:r>
              <a:rPr lang="bg-BG" sz="1300" u="sng" dirty="0" smtClean="0">
                <a:hlinkClick r:id="rId20"/>
              </a:rPr>
              <a:t>http://en.wikipedia.org/wiki/SlideRocket</a:t>
            </a:r>
            <a:endParaRPr lang="bg-BG" sz="1300" dirty="0" smtClean="0"/>
          </a:p>
          <a:p>
            <a:endParaRPr lang="bg-BG" dirty="0" smtClean="0"/>
          </a:p>
          <a:p>
            <a:pPr lvl="1"/>
            <a:endParaRPr lang="bg-BG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4987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28725"/>
            <a:ext cx="7924800" cy="685800"/>
          </a:xfrm>
        </p:spPr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43124"/>
            <a:ext cx="7924800" cy="954880"/>
          </a:xfrm>
        </p:spPr>
        <p:txBody>
          <a:bodyPr/>
          <a:lstStyle/>
          <a:p>
            <a:r>
              <a:rPr lang="bg-BG" dirty="0" smtClean="0"/>
              <a:t>Софтуер за създаване / обработка на мултимедия: звук, видео, файлови формати</a:t>
            </a:r>
            <a:endParaRPr lang="en-US" dirty="0"/>
          </a:p>
        </p:txBody>
      </p:sp>
      <p:pic>
        <p:nvPicPr>
          <p:cNvPr id="36866" name="Picture 2" descr="http://press.liacs.nl/medialab/bin/query.cgi?doc=146:frontpage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416" y="3505200"/>
            <a:ext cx="5344584" cy="2748384"/>
          </a:xfrm>
          <a:prstGeom prst="roundRect">
            <a:avLst>
              <a:gd name="adj" fmla="val 3455"/>
            </a:avLst>
          </a:prstGeom>
          <a:noFill/>
          <a:ln>
            <a:solidFill>
              <a:schemeClr val="accent3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 descr="http://www.webmediastudio.com.ar/imagenes/multimedia-we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6518">
            <a:off x="6698425" y="3825219"/>
            <a:ext cx="1752600" cy="1968755"/>
          </a:xfrm>
          <a:prstGeom prst="roundRect">
            <a:avLst>
              <a:gd name="adj" fmla="val 4306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http://www.webdesignerdepot.org/wp-content/uploads/2010/07/multimedia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2213">
            <a:off x="554396" y="4578802"/>
            <a:ext cx="1343802" cy="1343802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2" name="Picture 8" descr="http://www.docente.mendoza.edu.ar/efisica/images/multimedi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3159">
            <a:off x="1237405" y="3400857"/>
            <a:ext cx="1816578" cy="1297038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3683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Мултимедия. Технологии за създаване на мултимедийни приложения. Софтуерни средства за създаване на мултимедийни продукти. Генериране на анимация и филми (вмъкване и обработка на изображения, звук, текст). Компресия на мултимедийни файлове. Конвертиране на мултимедийни файлови формати. Софтуер за възпроизвеждане на мултимедийни продукти, анимация и филми.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648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4"/>
            </a:pPr>
            <a:r>
              <a:rPr lang="en-US" dirty="0" smtClean="0"/>
              <a:t> </a:t>
            </a:r>
            <a:r>
              <a:rPr lang="bg-BG" dirty="0" smtClean="0"/>
              <a:t>Кой е най-пълният отговор</a:t>
            </a:r>
            <a:r>
              <a:rPr lang="en-US" dirty="0" smtClean="0"/>
              <a:t>?</a:t>
            </a:r>
            <a:endParaRPr lang="bg-BG" dirty="0" smtClean="0"/>
          </a:p>
          <a:p>
            <a:pPr lvl="1"/>
            <a:r>
              <a:rPr lang="bg-BG" dirty="0" smtClean="0"/>
              <a:t>Мултимедията е средство за съчетаване на</a:t>
            </a:r>
            <a:r>
              <a:rPr lang="en-US" dirty="0" smtClean="0"/>
              <a:t>:</a:t>
            </a:r>
            <a:endParaRPr lang="bg-BG" dirty="0" smtClean="0"/>
          </a:p>
          <a:p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текст</a:t>
            </a:r>
            <a:r>
              <a:rPr lang="en-US" dirty="0" smtClean="0"/>
              <a:t>,  </a:t>
            </a:r>
            <a:r>
              <a:rPr lang="bg-BG" dirty="0" smtClean="0"/>
              <a:t>аудио или видео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текст, аудио, изображения, анимация, видео, или други въздействащи средства 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само видео или аудио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нито едно от изброените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50043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4782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bg-BG" sz="2400" dirty="0" smtClean="0"/>
              <a:t>Мултимедията е средство за съчетаване на звук, анимация, видео и други типове медия, целящо осигуряване на среда за обучение, отдих, развлечение и творчество. Мултимедията може да бъде разделена на линейна и нелинейна. Линейната включва прогресия без възможност за навигация от потребителя като кино представяне. Нелинейните използват интерактивен контрол.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6725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3151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мрежи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5300754"/>
            <a:ext cx="7620000" cy="1031078"/>
          </a:xfrm>
        </p:spPr>
        <p:txBody>
          <a:bodyPr/>
          <a:lstStyle/>
          <a:p>
            <a:r>
              <a:rPr lang="en-US" dirty="0" smtClean="0"/>
              <a:t>OSI </a:t>
            </a:r>
            <a:r>
              <a:rPr lang="bg-BG" dirty="0" smtClean="0"/>
              <a:t>модел, мрежови модели, протоколи, стандарти, хардуерно оборудване</a:t>
            </a:r>
            <a:endParaRPr lang="en-US" dirty="0"/>
          </a:p>
        </p:txBody>
      </p:sp>
      <p:pic>
        <p:nvPicPr>
          <p:cNvPr id="38914" name="Picture 2" descr="http://supportpc.eu/wp-content/uploads/2010/08/network-security-new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57276"/>
            <a:ext cx="471214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http://theochem.org/~andreas/images/networ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978" y="1057276"/>
            <a:ext cx="252162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65729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80"/>
            <a:ext cx="7924800" cy="569120"/>
          </a:xfrm>
        </p:spPr>
        <p:txBody>
          <a:bodyPr/>
          <a:lstStyle/>
          <a:p>
            <a:r>
              <a:rPr lang="bg-BG" dirty="0" smtClean="0"/>
              <a:t>Компютърен софтуер</a:t>
            </a:r>
            <a:endParaRPr lang="en-US" dirty="0"/>
          </a:p>
        </p:txBody>
      </p:sp>
      <p:pic>
        <p:nvPicPr>
          <p:cNvPr id="5122" name="Picture 2" descr="http://cache.boston.com/bonzai-fba/Third_Party_Photo/2008/02/20/1204132999_09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16" y="1066800"/>
            <a:ext cx="4734984" cy="3309054"/>
          </a:xfrm>
          <a:prstGeom prst="roundRect">
            <a:avLst>
              <a:gd name="adj" fmla="val 2790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ipwatchdog.com/images/computer-cdro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0506">
            <a:off x="788594" y="2784387"/>
            <a:ext cx="2080471" cy="1568796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corpusconnection.com/images/software_dev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3900">
            <a:off x="6139486" y="2846451"/>
            <a:ext cx="2090316" cy="1551032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09578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Компютърни мрежи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мрежи. Архитектура на OSI модела. Мрежови </a:t>
            </a:r>
            <a:r>
              <a:rPr lang="bg-BG" dirty="0" smtClean="0"/>
              <a:t>протоколи</a:t>
            </a:r>
          </a:p>
          <a:p>
            <a:pPr lvl="1"/>
            <a:r>
              <a:rPr lang="bg-BG" dirty="0" smtClean="0"/>
              <a:t>Локални </a:t>
            </a:r>
            <a:r>
              <a:rPr lang="bg-BG" dirty="0"/>
              <a:t>мрежи – понятия, видове според организацията на управление, топология, основни стандарти, хардуерни </a:t>
            </a:r>
            <a:r>
              <a:rPr lang="bg-BG" dirty="0" smtClean="0"/>
              <a:t>компоненти</a:t>
            </a:r>
          </a:p>
          <a:p>
            <a:pPr lvl="1"/>
            <a:r>
              <a:rPr lang="bg-BG" dirty="0" smtClean="0"/>
              <a:t>Глобални </a:t>
            </a:r>
            <a:r>
              <a:rPr lang="bg-BG" dirty="0"/>
              <a:t>компютърни мрежи – понятия, начини на свързване, адреси, основни услуги. Потребители и достъп до </a:t>
            </a:r>
            <a:r>
              <a:rPr lang="bg-BG" dirty="0" smtClean="0"/>
              <a:t>ресурси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2176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5"/>
            </a:pPr>
            <a:r>
              <a:rPr lang="en-US" dirty="0" smtClean="0"/>
              <a:t> В</a:t>
            </a:r>
            <a:r>
              <a:rPr lang="bg-BG" dirty="0" smtClean="0"/>
              <a:t>ъв кой слой на OSI модела работи протокола TCP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Приложен</a:t>
            </a:r>
            <a:endParaRPr lang="bg-BG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Физически</a:t>
            </a:r>
            <a:endParaRPr lang="bg-BG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Транспортен</a:t>
            </a:r>
            <a:endParaRPr lang="bg-BG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Мрежов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14324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0505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ru-RU" sz="2200" dirty="0" smtClean="0"/>
              <a:t>ТСР</a:t>
            </a:r>
            <a:r>
              <a:rPr lang="ru-RU" sz="2200" b="0" dirty="0" smtClean="0"/>
              <a:t> (англ. </a:t>
            </a:r>
            <a:r>
              <a:rPr lang="ru-RU" sz="2200" b="0" i="1" dirty="0" smtClean="0"/>
              <a:t>Transmission </a:t>
            </a:r>
            <a:r>
              <a:rPr lang="ru-RU" sz="2200" b="0" i="1" dirty="0" err="1" smtClean="0"/>
              <a:t>Control</a:t>
            </a:r>
            <a:r>
              <a:rPr lang="ru-RU" sz="2200" b="0" i="1" dirty="0" smtClean="0"/>
              <a:t> </a:t>
            </a:r>
            <a:r>
              <a:rPr lang="ru-RU" sz="2200" b="0" i="1" dirty="0" err="1" smtClean="0"/>
              <a:t>Protocol</a:t>
            </a:r>
            <a:r>
              <a:rPr lang="ru-RU" sz="2200" b="0" dirty="0" smtClean="0"/>
              <a:t>) е мрежов протокол за управление на обмена на информация, един от </a:t>
            </a:r>
            <a:r>
              <a:rPr lang="ru-RU" sz="2200" b="0" dirty="0" err="1" smtClean="0"/>
              <a:t>основните</a:t>
            </a:r>
            <a:r>
              <a:rPr lang="ru-RU" sz="2200" b="0" dirty="0" smtClean="0"/>
              <a:t>, използвани от Интернет. </a:t>
            </a:r>
            <a:r>
              <a:rPr lang="ru-RU" sz="2200" b="0" dirty="0" err="1" smtClean="0"/>
              <a:t>Използвайки</a:t>
            </a:r>
            <a:r>
              <a:rPr lang="ru-RU" sz="2200" b="0" dirty="0" smtClean="0"/>
              <a:t> TCP, </a:t>
            </a:r>
            <a:r>
              <a:rPr lang="ru-RU" sz="2200" b="0" dirty="0" err="1" smtClean="0"/>
              <a:t>приложенията</a:t>
            </a:r>
            <a:r>
              <a:rPr lang="ru-RU" sz="2200" b="0" dirty="0" smtClean="0"/>
              <a:t> в </a:t>
            </a:r>
            <a:r>
              <a:rPr lang="ru-RU" sz="2200" b="0" dirty="0" err="1" smtClean="0"/>
              <a:t>мрежата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могат</a:t>
            </a:r>
            <a:r>
              <a:rPr lang="ru-RU" sz="2200" b="0" dirty="0" smtClean="0"/>
              <a:t> да </a:t>
            </a:r>
            <a:r>
              <a:rPr lang="ru-RU" sz="2200" b="0" dirty="0" err="1" smtClean="0"/>
              <a:t>създават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връзки</a:t>
            </a:r>
            <a:r>
              <a:rPr lang="ru-RU" sz="2200" b="0" dirty="0" smtClean="0"/>
              <a:t> (</a:t>
            </a:r>
            <a:r>
              <a:rPr lang="ru-RU" sz="2200" b="0" i="1" dirty="0" err="1" smtClean="0"/>
              <a:t>connections</a:t>
            </a:r>
            <a:r>
              <a:rPr lang="ru-RU" sz="2200" b="0" dirty="0" smtClean="0"/>
              <a:t>) </a:t>
            </a:r>
            <a:r>
              <a:rPr lang="ru-RU" sz="2200" b="0" dirty="0" err="1" smtClean="0"/>
              <a:t>едно</a:t>
            </a:r>
            <a:r>
              <a:rPr lang="ru-RU" sz="2200" b="0" dirty="0" smtClean="0"/>
              <a:t> с </a:t>
            </a:r>
            <a:r>
              <a:rPr lang="ru-RU" sz="2200" b="0" dirty="0" err="1" smtClean="0"/>
              <a:t>друго</a:t>
            </a:r>
            <a:r>
              <a:rPr lang="ru-RU" sz="2200" b="0" dirty="0" smtClean="0"/>
              <a:t> и чрез </a:t>
            </a:r>
            <a:r>
              <a:rPr lang="ru-RU" sz="2200" b="0" dirty="0" err="1" smtClean="0"/>
              <a:t>тях</a:t>
            </a:r>
            <a:r>
              <a:rPr lang="ru-RU" sz="2200" b="0" dirty="0" smtClean="0"/>
              <a:t> да обменят </a:t>
            </a:r>
            <a:r>
              <a:rPr lang="ru-RU" sz="2200" b="0" dirty="0" err="1" smtClean="0"/>
              <a:t>данни</a:t>
            </a:r>
            <a:r>
              <a:rPr lang="ru-RU" sz="2200" b="0" dirty="0" smtClean="0"/>
              <a:t> в пакети. Образно казано </a:t>
            </a:r>
            <a:r>
              <a:rPr lang="ru-RU" sz="2200" b="0" dirty="0" err="1" smtClean="0"/>
              <a:t>информацията</a:t>
            </a:r>
            <a:r>
              <a:rPr lang="ru-RU" sz="2200" b="0" dirty="0" smtClean="0"/>
              <a:t>, </a:t>
            </a:r>
            <a:r>
              <a:rPr lang="ru-RU" sz="2200" b="0" dirty="0" err="1" smtClean="0"/>
              <a:t>която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трябва</a:t>
            </a:r>
            <a:r>
              <a:rPr lang="ru-RU" sz="2200" b="0" dirty="0" smtClean="0"/>
              <a:t> да </a:t>
            </a:r>
            <a:r>
              <a:rPr lang="ru-RU" sz="2200" b="0" dirty="0" err="1" smtClean="0"/>
              <a:t>бъде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транспортирана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бива</a:t>
            </a:r>
            <a:r>
              <a:rPr lang="ru-RU" sz="2200" b="0" dirty="0" smtClean="0"/>
              <a:t> разделена на огромно множество от пакети, </a:t>
            </a:r>
            <a:r>
              <a:rPr lang="ru-RU" sz="2200" b="0" dirty="0" err="1" smtClean="0"/>
              <a:t>всеки</a:t>
            </a:r>
            <a:r>
              <a:rPr lang="ru-RU" sz="2200" b="0" dirty="0" smtClean="0"/>
              <a:t> от </a:t>
            </a:r>
            <a:r>
              <a:rPr lang="ru-RU" sz="2200" b="0" dirty="0" err="1" smtClean="0"/>
              <a:t>които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съдържа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достатъчно</a:t>
            </a:r>
            <a:r>
              <a:rPr lang="ru-RU" sz="2200" b="0" dirty="0" smtClean="0"/>
              <a:t> информация да </a:t>
            </a:r>
            <a:r>
              <a:rPr lang="ru-RU" sz="2200" b="0" dirty="0" err="1" smtClean="0"/>
              <a:t>бъде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пренасочен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към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точната</a:t>
            </a:r>
            <a:r>
              <a:rPr lang="ru-RU" sz="2200" b="0" dirty="0" smtClean="0"/>
              <a:t> си </a:t>
            </a:r>
            <a:r>
              <a:rPr lang="ru-RU" sz="2200" b="0" dirty="0" err="1" smtClean="0"/>
              <a:t>дестинация</a:t>
            </a:r>
            <a:r>
              <a:rPr lang="ru-RU" sz="2200" b="0" dirty="0" smtClean="0"/>
              <a:t>. </a:t>
            </a:r>
            <a:r>
              <a:rPr lang="ru-RU" sz="2200" b="0" dirty="0" err="1" smtClean="0"/>
              <a:t>Надеждността</a:t>
            </a:r>
            <a:r>
              <a:rPr lang="ru-RU" sz="2200" b="0" dirty="0" smtClean="0"/>
              <a:t> на обмена се </a:t>
            </a:r>
            <a:r>
              <a:rPr lang="ru-RU" sz="2200" b="0" dirty="0" err="1" smtClean="0"/>
              <a:t>осигурява</a:t>
            </a:r>
            <a:r>
              <a:rPr lang="ru-RU" sz="2200" b="0" dirty="0" smtClean="0"/>
              <a:t> от</a:t>
            </a:r>
            <a:r>
              <a:rPr lang="en-US" sz="2200" b="0" dirty="0" smtClean="0"/>
              <a:t> </a:t>
            </a:r>
            <a:r>
              <a:rPr lang="ru-RU" sz="2200" b="0" dirty="0" smtClean="0"/>
              <a:t>контролни </a:t>
            </a:r>
            <a:r>
              <a:rPr lang="ru-RU" sz="2200" b="0" dirty="0" err="1" smtClean="0"/>
              <a:t>суми</a:t>
            </a:r>
            <a:r>
              <a:rPr lang="ru-RU" sz="2200" b="0" dirty="0" smtClean="0"/>
              <a:t> и сравнения между </a:t>
            </a:r>
            <a:r>
              <a:rPr lang="ru-RU" sz="2200" b="0" dirty="0" err="1" smtClean="0"/>
              <a:t>изпратените</a:t>
            </a:r>
            <a:r>
              <a:rPr lang="ru-RU" sz="2200" b="0" dirty="0" smtClean="0"/>
              <a:t> и </a:t>
            </a:r>
            <a:r>
              <a:rPr lang="ru-RU" sz="2200" b="0" dirty="0" err="1" smtClean="0"/>
              <a:t>пристигналите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данни</a:t>
            </a:r>
            <a:r>
              <a:rPr lang="ru-RU" sz="2200" b="0" dirty="0" smtClean="0"/>
              <a:t>. </a:t>
            </a:r>
            <a:r>
              <a:rPr lang="ru-RU" sz="2200" b="0" dirty="0" err="1" smtClean="0"/>
              <a:t>Другата</a:t>
            </a:r>
            <a:r>
              <a:rPr lang="ru-RU" sz="2200" b="0" dirty="0" smtClean="0"/>
              <a:t> важна функция на протокола е да </a:t>
            </a:r>
            <a:r>
              <a:rPr lang="ru-RU" sz="2200" b="0" dirty="0" err="1" smtClean="0"/>
              <a:t>провери</a:t>
            </a:r>
            <a:r>
              <a:rPr lang="ru-RU" sz="2200" b="0" dirty="0" smtClean="0"/>
              <a:t>, </a:t>
            </a:r>
            <a:r>
              <a:rPr lang="ru-RU" sz="2200" b="0" dirty="0" err="1" smtClean="0"/>
              <a:t>че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пакетите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биват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подредени</a:t>
            </a:r>
            <a:r>
              <a:rPr lang="ru-RU" sz="2200" b="0" dirty="0" smtClean="0"/>
              <a:t> в правилен </a:t>
            </a:r>
            <a:r>
              <a:rPr lang="ru-RU" sz="2200" b="0" dirty="0" err="1" smtClean="0"/>
              <a:t>ред</a:t>
            </a:r>
            <a:r>
              <a:rPr lang="ru-RU" sz="2200" b="0" dirty="0" smtClean="0"/>
              <a:t> по </a:t>
            </a:r>
            <a:r>
              <a:rPr lang="ru-RU" sz="2200" b="0" dirty="0" err="1" smtClean="0"/>
              <a:t>времето</a:t>
            </a:r>
            <a:r>
              <a:rPr lang="ru-RU" sz="2200" b="0" dirty="0" smtClean="0"/>
              <a:t> на </a:t>
            </a:r>
            <a:r>
              <a:rPr lang="ru-RU" sz="2200" b="0" dirty="0" err="1" smtClean="0"/>
              <a:t>пристигането</a:t>
            </a:r>
            <a:r>
              <a:rPr lang="ru-RU" sz="2200" b="0" dirty="0" smtClean="0"/>
              <a:t> си.</a:t>
            </a:r>
            <a:endParaRPr lang="en-US" sz="2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0348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603045"/>
            <a:ext cx="7924800" cy="685800"/>
          </a:xfrm>
        </p:spPr>
        <p:txBody>
          <a:bodyPr/>
          <a:lstStyle/>
          <a:p>
            <a:r>
              <a:rPr lang="bg-BG" dirty="0" smtClean="0"/>
              <a:t>Устройство на Интернет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1026320"/>
          </a:xfrm>
        </p:spPr>
        <p:txBody>
          <a:bodyPr/>
          <a:lstStyle/>
          <a:p>
            <a:r>
              <a:rPr lang="ru-RU" dirty="0"/>
              <a:t>Интернет, протоколи, услуги, WWW, HTTP, </a:t>
            </a:r>
            <a:r>
              <a:rPr lang="en-US" dirty="0" smtClean="0"/>
              <a:t>FTP, </a:t>
            </a:r>
            <a:r>
              <a:rPr lang="ru-RU" dirty="0" smtClean="0"/>
              <a:t>SMTP</a:t>
            </a:r>
            <a:r>
              <a:rPr lang="en-US" dirty="0" smtClean="0"/>
              <a:t>, POP3, IMAP, WebDAV</a:t>
            </a:r>
            <a:r>
              <a:rPr lang="ru-RU" dirty="0" smtClean="0"/>
              <a:t>,</a:t>
            </a:r>
            <a:r>
              <a:rPr lang="en-US" dirty="0" smtClean="0"/>
              <a:t> IP, DNS, …</a:t>
            </a:r>
            <a:endParaRPr lang="ru-RU" dirty="0"/>
          </a:p>
        </p:txBody>
      </p:sp>
      <p:pic>
        <p:nvPicPr>
          <p:cNvPr id="41986" name="Picture 2" descr="http://www.moderno.info/wp-content/uploads/2009/04/internet-network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8012">
            <a:off x="603602" y="1110739"/>
            <a:ext cx="3200400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2" name="Picture 8" descr="http://blogs.ec.europa.eu/neelie-kroes/files/internet-of-things1.jp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387">
            <a:off x="4951615" y="1110739"/>
            <a:ext cx="3582098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 descr="http://t2.gstatic.com/images?q=tbn:uhIC_U9BjeZ7SM:http://www.theredwoodmotel.com/images/internet.jpg&amp;t=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113" y="2689124"/>
            <a:ext cx="2009776" cy="1580812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  <a:alpha val="50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0" name="Picture 6" descr="http://www.clarkeinternetmarketing.com/internet-market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57" y="533400"/>
            <a:ext cx="2227088" cy="1755336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9205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Устройство на Интернет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Интернет – същност, технически и </a:t>
            </a:r>
            <a:r>
              <a:rPr lang="bg-BG" noProof="1" smtClean="0"/>
              <a:t>техноло-гични</a:t>
            </a:r>
            <a:r>
              <a:rPr lang="bg-BG" dirty="0" smtClean="0"/>
              <a:t> </a:t>
            </a:r>
            <a:r>
              <a:rPr lang="bg-BG" dirty="0"/>
              <a:t>аспекти. Клиент-сървър </a:t>
            </a:r>
            <a:r>
              <a:rPr lang="bg-BG" dirty="0" smtClean="0"/>
              <a:t>архитектура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услуги и протоколи – HTTP, FTP, POP3, </a:t>
            </a:r>
            <a:r>
              <a:rPr lang="bg-BG" dirty="0" smtClean="0"/>
              <a:t>SMTP</a:t>
            </a:r>
          </a:p>
          <a:p>
            <a:pPr lvl="1"/>
            <a:r>
              <a:rPr lang="bg-BG" dirty="0" smtClean="0"/>
              <a:t>Видове </a:t>
            </a:r>
            <a:r>
              <a:rPr lang="bg-BG" dirty="0"/>
              <a:t>достъп до Интернет – </a:t>
            </a:r>
            <a:r>
              <a:rPr lang="en-US" dirty="0"/>
              <a:t>dial-up, ISDN, LAN, DSL/ADSL, </a:t>
            </a:r>
            <a:r>
              <a:rPr lang="en-US" dirty="0" smtClean="0"/>
              <a:t>Wi-Fi</a:t>
            </a:r>
            <a:endParaRPr lang="bg-BG" dirty="0" smtClean="0"/>
          </a:p>
          <a:p>
            <a:pPr lvl="1"/>
            <a:r>
              <a:rPr lang="bg-BG" dirty="0" smtClean="0"/>
              <a:t>Адреси </a:t>
            </a:r>
            <a:r>
              <a:rPr lang="bg-BG" dirty="0"/>
              <a:t>в интернет – IP адреси, DNS услуги, домейни от първо ниво. </a:t>
            </a:r>
            <a:r>
              <a:rPr lang="bg-BG" dirty="0" smtClean="0"/>
              <a:t>Хостинг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6715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6"/>
            </a:pPr>
            <a:r>
              <a:rPr lang="en-US" dirty="0" smtClean="0"/>
              <a:t> </a:t>
            </a:r>
            <a:r>
              <a:rPr lang="bg-BG" dirty="0" smtClean="0"/>
              <a:t>До колко адреса поддържа IP </a:t>
            </a:r>
            <a:r>
              <a:rPr lang="en-US" dirty="0" smtClean="0"/>
              <a:t>Internet Protocol Version 6 (TCP/IPv6)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2^16</a:t>
            </a:r>
            <a:endParaRPr lang="bg-BG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smtClean="0"/>
              <a:t>2^</a:t>
            </a:r>
            <a:r>
              <a:rPr lang="en-US" sz="2800" dirty="0" smtClean="0"/>
              <a:t>32</a:t>
            </a:r>
            <a:endParaRPr lang="bg-BG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2^64</a:t>
            </a:r>
            <a:endParaRPr lang="bg-BG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2^128</a:t>
            </a:r>
            <a:endParaRPr lang="bg-BG" sz="2800" dirty="0" smtClean="0"/>
          </a:p>
          <a:p>
            <a:pPr marL="871538" lvl="1" indent="-514350">
              <a:buFont typeface="+mj-lt"/>
              <a:buAutoNum type="alphaLcParenR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6016" y="386104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479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r>
              <a:rPr lang="bg-BG" sz="2400" dirty="0" smtClean="0"/>
              <a:t>IPv6 е наследник на първата версия на инфраструктураното адресиране в интернет, интернет протокол версия 4 (IPv4). За разлика от IPv4, който дефинира IP адреса като 32-битова стойност, IPv6 адреси са с големина от 128 бита. Един IPv6 адрес се представя като осем групи от по четири шестнадесетични цифри, всяка група, представляваща 16 бита (два октета). Групите са разделени с двоеточие (:). Един пример за IPv6 адрес е:</a:t>
            </a:r>
          </a:p>
          <a:p>
            <a:r>
              <a:rPr lang="bg-BG" sz="2400" dirty="0" smtClean="0"/>
              <a:t>2002: c058:6301:0000:0000:5f2a:21c8:4162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7033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92" name="Picture 12" descr="http://lovechtoday.com/wp-content/uploads/2010/06/cha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152396">
            <a:off x="3976856" y="3440126"/>
            <a:ext cx="1404454" cy="872582"/>
          </a:xfrm>
          <a:prstGeom prst="roundRect">
            <a:avLst>
              <a:gd name="adj" fmla="val 5937"/>
            </a:avLst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0" name="Picture 10" descr="http://1.bp.blogspot.com/_ATrMk7tZ_Xk/SYGzx86iLhI/AAAAAAAAAaA/cexXgCffaLQ/s400/fring_0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283" y="4244622"/>
            <a:ext cx="1624004" cy="21653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Електронна комуникация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600"/>
            <a:ext cx="7924800" cy="914400"/>
          </a:xfrm>
        </p:spPr>
        <p:txBody>
          <a:bodyPr/>
          <a:lstStyle/>
          <a:p>
            <a:r>
              <a:rPr lang="en-US" dirty="0" smtClean="0"/>
              <a:t>E-mail, Skype, ICQ, IRC, MSN Messenger, Yahoo Messenger, </a:t>
            </a:r>
            <a:r>
              <a:rPr lang="bg-BG" dirty="0" smtClean="0"/>
              <a:t>социални мрежи,</a:t>
            </a:r>
            <a:r>
              <a:rPr lang="en-US" dirty="0" smtClean="0"/>
              <a:t> </a:t>
            </a:r>
            <a:r>
              <a:rPr lang="bg-BG" dirty="0" smtClean="0"/>
              <a:t>форуми,</a:t>
            </a:r>
            <a:r>
              <a:rPr lang="en-US" dirty="0" smtClean="0"/>
              <a:t> …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 rot="180394">
            <a:off x="813307" y="3136428"/>
            <a:ext cx="3452190" cy="3061130"/>
            <a:chOff x="838200" y="2805288"/>
            <a:chExt cx="3539067" cy="3519312"/>
          </a:xfrm>
        </p:grpSpPr>
        <p:pic>
          <p:nvPicPr>
            <p:cNvPr id="46082" name="Picture 2" descr="http://t3.gstatic.com/images?q=tbn:5n-ntiWWyI6t0M:http://i47.tinypic.com/1o4rjp.jpg&amp;t=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657600"/>
              <a:ext cx="3287538" cy="2667000"/>
            </a:xfrm>
            <a:prstGeom prst="roundRect">
              <a:avLst>
                <a:gd name="adj" fmla="val 6932"/>
              </a:avLst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084" name="Picture 4" descr="http://xraycrossx.files.wordpress.com/2009/04/windows-live-messenger-2009.png?w=400&amp;h=40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7467" y="2805288"/>
              <a:ext cx="22098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6086" name="Picture 6" descr="http://t3.gstatic.com/images?q=tbn:55pvRVJ05X0-1M:http://i5.photobucket.com/albums/y160/Focke_Wulf-190/InstanM.jpg&amp;t=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8151">
            <a:off x="5172936" y="3915220"/>
            <a:ext cx="3053731" cy="2287352"/>
          </a:xfrm>
          <a:prstGeom prst="roundRect">
            <a:avLst>
              <a:gd name="adj" fmla="val 10558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12031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Електронна комуникация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Електронна </a:t>
            </a:r>
            <a:r>
              <a:rPr lang="bg-BG" dirty="0" smtClean="0"/>
              <a:t>комуникация</a:t>
            </a:r>
          </a:p>
          <a:p>
            <a:pPr lvl="1"/>
            <a:r>
              <a:rPr lang="bg-BG" dirty="0" smtClean="0"/>
              <a:t>Електронна </a:t>
            </a:r>
            <a:r>
              <a:rPr lang="bg-BG" dirty="0"/>
              <a:t>поща – </a:t>
            </a:r>
            <a:r>
              <a:rPr lang="en-US" dirty="0"/>
              <a:t>e-mail</a:t>
            </a:r>
            <a:r>
              <a:rPr lang="bg-BG" dirty="0"/>
              <a:t> клиенти и уеб базирани </a:t>
            </a:r>
            <a:r>
              <a:rPr lang="bg-BG" dirty="0" smtClean="0"/>
              <a:t>интерфейси и протоколи</a:t>
            </a:r>
          </a:p>
          <a:p>
            <a:pPr lvl="1"/>
            <a:r>
              <a:rPr lang="bg-BG" dirty="0" smtClean="0"/>
              <a:t>Разговори </a:t>
            </a:r>
            <a:r>
              <a:rPr lang="bg-BG" dirty="0"/>
              <a:t>в реално време – </a:t>
            </a:r>
            <a:r>
              <a:rPr lang="en-US" dirty="0"/>
              <a:t>IRC, ICQ, Skype</a:t>
            </a:r>
            <a:r>
              <a:rPr lang="bg-BG" dirty="0"/>
              <a:t>, </a:t>
            </a:r>
            <a:r>
              <a:rPr lang="en-US" dirty="0"/>
              <a:t>MSN Messenger, Yahoo Messenger</a:t>
            </a:r>
            <a:r>
              <a:rPr lang="bg-BG" dirty="0"/>
              <a:t> – принципи на действие и </a:t>
            </a:r>
            <a:r>
              <a:rPr lang="bg-BG" dirty="0" smtClean="0"/>
              <a:t>протоколи</a:t>
            </a:r>
          </a:p>
          <a:p>
            <a:pPr lvl="1"/>
            <a:r>
              <a:rPr lang="bg-BG" dirty="0" smtClean="0"/>
              <a:t>Социални мрежи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6300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7"/>
            </a:pPr>
            <a:r>
              <a:rPr lang="en-US" dirty="0" smtClean="0"/>
              <a:t> </a:t>
            </a:r>
            <a:r>
              <a:rPr lang="ru-RU" dirty="0" smtClean="0"/>
              <a:t>В компютърната терминология, какво НАЙ-ЧЕСТО разбираме под словосъчетанието email client?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потребител, използващ електронна поща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компютърна програма, използвана за четене и изпращане на електронна поща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фирма или потребител, притежаващ електронна поща със собствен домейн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сървър, съхраняващ електронна поща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07181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654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Компютърни програми (софтуер)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програми (софтуер</a:t>
            </a:r>
            <a:r>
              <a:rPr lang="bg-BG" dirty="0" smtClean="0"/>
              <a:t>)</a:t>
            </a:r>
          </a:p>
          <a:p>
            <a:pPr lvl="2"/>
            <a:r>
              <a:rPr lang="bg-BG" dirty="0" smtClean="0"/>
              <a:t>Същност</a:t>
            </a:r>
            <a:r>
              <a:rPr lang="bg-BG" dirty="0"/>
              <a:t>, функции, </a:t>
            </a:r>
            <a:r>
              <a:rPr lang="bg-BG" dirty="0" smtClean="0"/>
              <a:t>класифициране</a:t>
            </a:r>
          </a:p>
          <a:p>
            <a:pPr lvl="2"/>
            <a:r>
              <a:rPr lang="bg-BG" dirty="0" smtClean="0"/>
              <a:t>Създаване</a:t>
            </a:r>
          </a:p>
          <a:p>
            <a:pPr lvl="2"/>
            <a:r>
              <a:rPr lang="bg-BG" dirty="0" smtClean="0"/>
              <a:t>Начини </a:t>
            </a:r>
            <a:r>
              <a:rPr lang="bg-BG" dirty="0"/>
              <a:t>на използване (инсталиране, стартиране, деинсталиране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3222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en-US" sz="2400" dirty="0" smtClean="0"/>
              <a:t>Email client, email reader, </a:t>
            </a:r>
            <a:r>
              <a:rPr lang="bg-BG" sz="2400" dirty="0" smtClean="0"/>
              <a:t>или по-официално </a:t>
            </a:r>
            <a:r>
              <a:rPr lang="en-US" sz="2400" dirty="0" smtClean="0"/>
              <a:t>mail user agent (MUA), </a:t>
            </a:r>
            <a:r>
              <a:rPr lang="bg-BG" sz="2400" dirty="0" smtClean="0"/>
              <a:t>е компютърна програма, използвана за достъп и управление на електронната поща на потребителя.</a:t>
            </a:r>
          </a:p>
          <a:p>
            <a:r>
              <a:rPr lang="en-US" sz="2400" dirty="0" smtClean="0"/>
              <a:t>An email client, email reader, or more formally mail user agent (MUA), is a computer program used to access and manage a user's email.</a:t>
            </a:r>
            <a:endParaRPr lang="bg-BG" sz="2400" dirty="0" smtClean="0"/>
          </a:p>
          <a:p>
            <a:pPr lvl="1"/>
            <a:endParaRPr lang="bg-BG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5684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en-US" dirty="0" smtClean="0"/>
              <a:t>World Wide Web (WWW)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334000"/>
            <a:ext cx="7924800" cy="1107280"/>
          </a:xfrm>
        </p:spPr>
        <p:txBody>
          <a:bodyPr/>
          <a:lstStyle/>
          <a:p>
            <a:r>
              <a:rPr lang="bg-BG" dirty="0" smtClean="0"/>
              <a:t>Как работи </a:t>
            </a:r>
            <a:r>
              <a:rPr lang="en-US" dirty="0" smtClean="0"/>
              <a:t>WWW?</a:t>
            </a:r>
            <a:r>
              <a:rPr lang="bg-BG" dirty="0" smtClean="0"/>
              <a:t> Протоколът </a:t>
            </a:r>
            <a:r>
              <a:rPr lang="en-US" dirty="0" smtClean="0"/>
              <a:t>HTTP, GET</a:t>
            </a:r>
            <a:r>
              <a:rPr lang="bg-BG" dirty="0" smtClean="0"/>
              <a:t>,</a:t>
            </a:r>
            <a:r>
              <a:rPr lang="en-US" dirty="0" smtClean="0"/>
              <a:t> POST, URL, </a:t>
            </a:r>
            <a:r>
              <a:rPr lang="bg-BG" dirty="0" smtClean="0"/>
              <a:t>уеб браузър, уеб страница, уеб сайт, …</a:t>
            </a:r>
            <a:endParaRPr lang="en-US" dirty="0"/>
          </a:p>
        </p:txBody>
      </p:sp>
      <p:pic>
        <p:nvPicPr>
          <p:cNvPr id="48130" name="Picture 2" descr="http://www.yourname.net.au/images/ist2_7677184-www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65415"/>
            <a:ext cx="2873342" cy="2865062"/>
          </a:xfrm>
          <a:prstGeom prst="roundRect">
            <a:avLst>
              <a:gd name="adj" fmla="val 4058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 descr="http://www.adcet.edu.au/uploads/images/wwwconfusi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058" y="1165415"/>
            <a:ext cx="2873342" cy="2865062"/>
          </a:xfrm>
          <a:prstGeom prst="roundRect">
            <a:avLst>
              <a:gd name="adj" fmla="val 3664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4" name="Picture 6" descr="http://users.skynet.be/roland/Blue/http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90800" y="533400"/>
            <a:ext cx="3973689" cy="1106311"/>
          </a:xfrm>
          <a:prstGeom prst="roundRect">
            <a:avLst>
              <a:gd name="adj" fmla="val 34014"/>
            </a:avLst>
          </a:prstGeom>
          <a:noFill/>
          <a:effectLst>
            <a:glow rad="190500">
              <a:schemeClr val="accent5">
                <a:satMod val="175000"/>
                <a:alpha val="10000"/>
              </a:schemeClr>
            </a:glow>
            <a:softEdge rad="1270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6" name="Picture 8" descr="http://www.worldphoto360.com/wp-content/uploads/2010/08/web-browser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828800"/>
            <a:ext cx="1790700" cy="1790700"/>
          </a:xfrm>
          <a:prstGeom prst="roundRect">
            <a:avLst>
              <a:gd name="adj" fmla="val 35579"/>
            </a:avLst>
          </a:prstGeom>
          <a:noFill/>
          <a:effectLst>
            <a:outerShdw blurRad="139700" sx="111000" sy="111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75181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Wide Web (WWW)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Глобална информационна система </a:t>
            </a:r>
            <a:r>
              <a:rPr lang="en-US" dirty="0"/>
              <a:t>World Wide Web</a:t>
            </a:r>
            <a:r>
              <a:rPr lang="bg-BG" dirty="0"/>
              <a:t> (</a:t>
            </a:r>
            <a:r>
              <a:rPr lang="en-US" dirty="0"/>
              <a:t>WWW</a:t>
            </a:r>
            <a:r>
              <a:rPr lang="bg-BG" dirty="0"/>
              <a:t>) – същност и </a:t>
            </a:r>
            <a:r>
              <a:rPr lang="bg-BG" dirty="0" smtClean="0"/>
              <a:t>функциониране</a:t>
            </a:r>
          </a:p>
          <a:p>
            <a:pPr lvl="1"/>
            <a:r>
              <a:rPr lang="bg-BG" dirty="0" smtClean="0"/>
              <a:t>Уеб сървъри и уеб браузъри</a:t>
            </a:r>
            <a:r>
              <a:rPr lang="bg-BG" dirty="0"/>
              <a:t>. Протокол </a:t>
            </a:r>
            <a:r>
              <a:rPr lang="en-US" dirty="0"/>
              <a:t>HTTP</a:t>
            </a:r>
            <a:r>
              <a:rPr lang="bg-BG" dirty="0"/>
              <a:t>, методи </a:t>
            </a:r>
            <a:r>
              <a:rPr lang="en-US" dirty="0"/>
              <a:t>GET </a:t>
            </a:r>
            <a:r>
              <a:rPr lang="bg-BG" dirty="0"/>
              <a:t>и </a:t>
            </a:r>
            <a:r>
              <a:rPr lang="en-US" dirty="0"/>
              <a:t>POST</a:t>
            </a:r>
            <a:r>
              <a:rPr lang="bg-BG" dirty="0"/>
              <a:t>. Хиперлинк технология</a:t>
            </a:r>
            <a:r>
              <a:rPr lang="en-US" dirty="0"/>
              <a:t> (</a:t>
            </a:r>
            <a:r>
              <a:rPr lang="bg-BG" dirty="0"/>
              <a:t>Интернет препратки</a:t>
            </a:r>
            <a:r>
              <a:rPr lang="bg-BG" dirty="0" smtClean="0"/>
              <a:t>)</a:t>
            </a:r>
          </a:p>
          <a:p>
            <a:pPr lvl="1"/>
            <a:r>
              <a:rPr lang="en-US" dirty="0" smtClean="0"/>
              <a:t>Web</a:t>
            </a:r>
            <a:r>
              <a:rPr lang="bg-BG" dirty="0" smtClean="0"/>
              <a:t> </a:t>
            </a:r>
            <a:r>
              <a:rPr lang="bg-BG" dirty="0"/>
              <a:t>страница – същност, предназначение, URL адрес и </a:t>
            </a:r>
            <a:r>
              <a:rPr lang="bg-BG" dirty="0" smtClean="0"/>
              <a:t>елементи</a:t>
            </a:r>
          </a:p>
          <a:p>
            <a:pPr lvl="1"/>
            <a:r>
              <a:rPr lang="bg-BG" dirty="0" smtClean="0"/>
              <a:t>Хостинг </a:t>
            </a:r>
            <a:r>
              <a:rPr lang="bg-BG" dirty="0"/>
              <a:t>на уеб </a:t>
            </a:r>
            <a:r>
              <a:rPr lang="bg-BG" dirty="0" smtClean="0"/>
              <a:t>сайтове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9249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8"/>
            </a:pPr>
            <a:r>
              <a:rPr lang="en-US" dirty="0" smtClean="0"/>
              <a:t> </a:t>
            </a:r>
            <a:r>
              <a:rPr lang="bg-BG" dirty="0" smtClean="0"/>
              <a:t>Кой е най-използваният уеб браузър според статистиката от юни 2013?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Internet Explorer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Mozilla Firefox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Google Chrome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Safari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Opera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35756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4992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 smtClean="0"/>
              <a:t>Според статистиката от юни 2013г </a:t>
            </a:r>
            <a:r>
              <a:rPr lang="en-US" dirty="0" smtClean="0"/>
              <a:t>Google Chrome </a:t>
            </a:r>
            <a:r>
              <a:rPr lang="bg-BG" dirty="0" smtClean="0"/>
              <a:t>е на пържо място със </a:t>
            </a:r>
            <a:r>
              <a:rPr lang="en-US" dirty="0" smtClean="0"/>
              <a:t>35.82</a:t>
            </a:r>
            <a:r>
              <a:rPr lang="bg-BG" dirty="0" smtClean="0"/>
              <a:t>% на второ място е </a:t>
            </a:r>
            <a:r>
              <a:rPr lang="en-US" dirty="0" smtClean="0"/>
              <a:t>Internet Explorer </a:t>
            </a:r>
            <a:r>
              <a:rPr lang="bg-BG" dirty="0" smtClean="0"/>
              <a:t>с 20.27% и на трето е </a:t>
            </a:r>
            <a:r>
              <a:rPr lang="en-US" dirty="0" smtClean="0"/>
              <a:t>Firefox </a:t>
            </a:r>
            <a:r>
              <a:rPr lang="bg-BG" dirty="0" smtClean="0"/>
              <a:t>с 16.60%. </a:t>
            </a:r>
          </a:p>
          <a:p>
            <a:pPr lvl="1"/>
            <a:endParaRPr lang="bg-BG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9137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87392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CSS, </a:t>
            </a:r>
            <a:r>
              <a:rPr lang="bg-BG" dirty="0" smtClean="0"/>
              <a:t>текст, графика, препратки, таблици, формуляри, …</a:t>
            </a:r>
            <a:endParaRPr lang="en-US" dirty="0"/>
          </a:p>
        </p:txBody>
      </p:sp>
      <p:pic>
        <p:nvPicPr>
          <p:cNvPr id="51202" name="Picture 2" descr="http://www.duoh.com/graphics/services-visua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6" y="762000"/>
            <a:ext cx="4448174" cy="3209632"/>
          </a:xfrm>
          <a:prstGeom prst="roundRect">
            <a:avLst>
              <a:gd name="adj" fmla="val 1895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us.123rf.com/400wm/400/400/kentoh/kentoh0901/kentoh090100047/408147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93" y="2895600"/>
            <a:ext cx="2509607" cy="1165175"/>
          </a:xfrm>
          <a:prstGeom prst="roundRect">
            <a:avLst>
              <a:gd name="adj" fmla="val 5096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95400"/>
            <a:ext cx="2153680" cy="2852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 descr="http://www.filemaker.com.au/products/filemaker-pro/images/icon_script_trigger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0797">
            <a:off x="653293" y="1094834"/>
            <a:ext cx="1932382" cy="1932382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="" xmlns:p14="http://schemas.microsoft.com/office/powerpoint/2010/main" val="255654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дизайн, </a:t>
            </a:r>
            <a:r>
              <a:rPr lang="en-US" dirty="0"/>
              <a:t>HTML, CSS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Проектиране, дизайн, разработване и тестване на уеб </a:t>
            </a:r>
            <a:r>
              <a:rPr lang="bg-BG" dirty="0" smtClean="0"/>
              <a:t>сайтове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HTML тагове: вмъкване на форматиран текст, изображения, връзки (препратки), </a:t>
            </a:r>
            <a:r>
              <a:rPr lang="bg-BG" dirty="0" smtClean="0"/>
              <a:t>таблици</a:t>
            </a:r>
          </a:p>
          <a:p>
            <a:pPr lvl="1"/>
            <a:r>
              <a:rPr lang="bg-BG" dirty="0" smtClean="0"/>
              <a:t>Език </a:t>
            </a:r>
            <a:r>
              <a:rPr lang="bg-BG" dirty="0"/>
              <a:t>за стилизиране на уеб сайтове </a:t>
            </a:r>
            <a:r>
              <a:rPr lang="en-US" dirty="0" smtClean="0"/>
              <a:t>CSS</a:t>
            </a:r>
            <a:endParaRPr lang="bg-BG" dirty="0" smtClean="0"/>
          </a:p>
          <a:p>
            <a:pPr lvl="1"/>
            <a:r>
              <a:rPr lang="bg-BG" dirty="0"/>
              <a:t>Подравняване на съдържанието в уеб </a:t>
            </a:r>
            <a:r>
              <a:rPr lang="bg-BG" dirty="0" smtClean="0"/>
              <a:t>страница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1353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дизайн, </a:t>
            </a:r>
            <a:r>
              <a:rPr lang="en-US" dirty="0"/>
              <a:t>HTML, </a:t>
            </a:r>
            <a:r>
              <a:rPr lang="en-US" dirty="0" smtClean="0"/>
              <a:t>CSS</a:t>
            </a:r>
            <a:r>
              <a:rPr lang="bg-BG" dirty="0" smtClean="0"/>
              <a:t>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bg-BG" dirty="0"/>
              <a:t>Характеристики на страница (фон, цвят, изображения, подравняване, заглавия на страници, кодировка на страници, </a:t>
            </a:r>
            <a:r>
              <a:rPr lang="en-US" dirty="0"/>
              <a:t>meta</a:t>
            </a:r>
            <a:r>
              <a:rPr lang="bg-BG" dirty="0"/>
              <a:t> тагове), параграфи, шрифтове, цветове, вмъкване на </a:t>
            </a:r>
            <a:r>
              <a:rPr lang="bg-BG" dirty="0" smtClean="0"/>
              <a:t>изображения</a:t>
            </a:r>
          </a:p>
          <a:p>
            <a:pPr lvl="1"/>
            <a:r>
              <a:rPr lang="bg-BG" dirty="0" smtClean="0"/>
              <a:t>Превръщане </a:t>
            </a:r>
            <a:r>
              <a:rPr lang="bg-BG" dirty="0"/>
              <a:t>на уеб дизайн (картинка) към уеб сайт. Системи за управление на </a:t>
            </a:r>
            <a:r>
              <a:rPr lang="bg-BG" dirty="0" smtClean="0"/>
              <a:t>съдържание</a:t>
            </a:r>
          </a:p>
          <a:p>
            <a:pPr lvl="1"/>
            <a:r>
              <a:rPr lang="bg-BG" dirty="0" smtClean="0"/>
              <a:t>Рамки </a:t>
            </a:r>
            <a:r>
              <a:rPr lang="bg-BG" dirty="0"/>
              <a:t>(</a:t>
            </a:r>
            <a:r>
              <a:rPr lang="en-US" dirty="0"/>
              <a:t>frames</a:t>
            </a:r>
            <a:r>
              <a:rPr lang="bg-BG" dirty="0"/>
              <a:t>). Навигация: прехвърляне на управлението в рамки (</a:t>
            </a:r>
            <a:r>
              <a:rPr lang="en-US" dirty="0"/>
              <a:t>frames</a:t>
            </a:r>
            <a:r>
              <a:rPr lang="bg-BG" dirty="0" smtClean="0"/>
              <a:t>)</a:t>
            </a:r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4352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9"/>
            </a:pPr>
            <a:r>
              <a:rPr lang="en-US" dirty="0" smtClean="0"/>
              <a:t> </a:t>
            </a:r>
            <a:r>
              <a:rPr lang="bg-BG" dirty="0" smtClean="0"/>
              <a:t>Кой е коректният HTML код за направата на падащо меню?</a:t>
            </a:r>
          </a:p>
          <a:p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&lt;input type="list"&gt;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&lt;select&gt;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&lt;list&gt;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&lt;input type="dropdown“&gt;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35756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4949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857232"/>
            <a:ext cx="8686800" cy="5791200"/>
          </a:xfrm>
        </p:spPr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r>
              <a:rPr lang="bg-BG" dirty="0" smtClean="0"/>
              <a:t>Елементът </a:t>
            </a:r>
            <a:r>
              <a:rPr lang="bg-BG" i="1" dirty="0" smtClean="0"/>
              <a:t>&lt;select&gt; </a:t>
            </a:r>
            <a:r>
              <a:rPr lang="en-US" dirty="0" err="1" smtClean="0"/>
              <a:t>се</a:t>
            </a:r>
            <a:r>
              <a:rPr lang="en-US" dirty="0" smtClean="0"/>
              <a:t> </a:t>
            </a:r>
            <a:r>
              <a:rPr lang="en-US" dirty="0" err="1" smtClean="0"/>
              <a:t>използва</a:t>
            </a:r>
            <a:r>
              <a:rPr lang="en-US" dirty="0" smtClean="0"/>
              <a:t> </a:t>
            </a:r>
            <a:r>
              <a:rPr lang="en-US" dirty="0" err="1" smtClean="0"/>
              <a:t>за</a:t>
            </a:r>
            <a:r>
              <a:rPr lang="en-US" dirty="0" smtClean="0"/>
              <a:t> </a:t>
            </a:r>
            <a:r>
              <a:rPr lang="en-US" dirty="0" err="1" smtClean="0"/>
              <a:t>направата</a:t>
            </a:r>
            <a:r>
              <a:rPr lang="en-US" dirty="0" smtClean="0"/>
              <a:t> </a:t>
            </a:r>
            <a:r>
              <a:rPr lang="en-US" dirty="0" err="1" smtClean="0"/>
              <a:t>на</a:t>
            </a:r>
            <a:r>
              <a:rPr lang="en-US" dirty="0" smtClean="0"/>
              <a:t> </a:t>
            </a:r>
            <a:r>
              <a:rPr lang="en-US" dirty="0" err="1" smtClean="0"/>
              <a:t>падащо</a:t>
            </a:r>
            <a:r>
              <a:rPr lang="en-US" dirty="0" smtClean="0"/>
              <a:t> </a:t>
            </a:r>
            <a:r>
              <a:rPr lang="en-US" dirty="0" err="1" smtClean="0"/>
              <a:t>меню</a:t>
            </a:r>
            <a:r>
              <a:rPr lang="en-US" dirty="0" smtClean="0"/>
              <a:t>.</a:t>
            </a:r>
            <a:endParaRPr lang="bg-BG" dirty="0" smtClean="0"/>
          </a:p>
          <a:p>
            <a:r>
              <a:rPr lang="bg-BG" dirty="0" smtClean="0"/>
              <a:t>Чрез </a:t>
            </a:r>
            <a:r>
              <a:rPr lang="bg-BG" i="1" dirty="0" smtClean="0"/>
              <a:t>&lt;option&gt;</a:t>
            </a:r>
            <a:r>
              <a:rPr lang="bg-BG" dirty="0" smtClean="0"/>
              <a:t> тагове, който се слагат в </a:t>
            </a:r>
            <a:r>
              <a:rPr lang="bg-BG" i="1" dirty="0" smtClean="0"/>
              <a:t>&lt;select&gt;</a:t>
            </a:r>
            <a:r>
              <a:rPr lang="bg-BG" dirty="0" smtClean="0"/>
              <a:t> елемента се посочват вариантите за избор на падащото меню.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5355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2"/>
            </a:pPr>
            <a:r>
              <a:rPr lang="en-US" sz="2800" dirty="0" smtClean="0"/>
              <a:t>Плъгините и </a:t>
            </a:r>
            <a:r>
              <a:rPr lang="en-US" sz="2800" dirty="0" err="1" smtClean="0"/>
              <a:t>разширенията</a:t>
            </a:r>
            <a:r>
              <a:rPr lang="en-US" sz="2800" dirty="0" smtClean="0"/>
              <a:t> </a:t>
            </a:r>
            <a:r>
              <a:rPr lang="en-US" sz="2800" dirty="0" err="1" smtClean="0"/>
              <a:t>са</a:t>
            </a:r>
            <a:r>
              <a:rPr lang="en-US" sz="2800" dirty="0" smtClean="0"/>
              <a:t> </a:t>
            </a:r>
            <a:r>
              <a:rPr lang="en-US" sz="2800" dirty="0" err="1" smtClean="0"/>
              <a:t>софтуер</a:t>
            </a:r>
            <a:r>
              <a:rPr lang="en-US" sz="2800" dirty="0" smtClean="0"/>
              <a:t>, </a:t>
            </a:r>
            <a:r>
              <a:rPr lang="en-US" sz="2800" dirty="0" err="1" smtClean="0"/>
              <a:t>който</a:t>
            </a:r>
            <a:r>
              <a:rPr lang="en-US" sz="2800" dirty="0" smtClean="0"/>
              <a:t>: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Разширява или променя функционалността на друга част от софтуера и го задължава да  ги използва, за да функционира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Задава на самия процесор как да изпълнява машинния код и всъщност е софтуер на по-ниско ниво от машинния код; </a:t>
            </a:r>
          </a:p>
          <a:p>
            <a:pPr marL="871538" lvl="1" indent="-514350">
              <a:buFont typeface="+mj-lt"/>
              <a:buAutoNum type="alphaLcParenR"/>
            </a:pP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Директно в уеб браузъра, когато дадена страница е заредена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Не разграничава ясно софтуерната система и приложния софтуер;</a:t>
            </a:r>
            <a:endParaRPr lang="en-US" sz="2400" dirty="0" smtClean="0"/>
          </a:p>
          <a:p>
            <a:pPr marL="871538" lvl="1" indent="-51435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1428736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4640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http://4.bp.blogspot.com/_Fyl1dFhmZf4/S-mjvhNO96I/AAAAAAAAATU/ZB_LbexAHYk/s320/javascript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223">
            <a:off x="539215" y="1597746"/>
            <a:ext cx="1855715" cy="1361212"/>
          </a:xfrm>
          <a:prstGeom prst="roundRect">
            <a:avLst>
              <a:gd name="adj" fmla="val 4193"/>
            </a:avLst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733800"/>
            <a:ext cx="7924800" cy="685800"/>
          </a:xfrm>
        </p:spPr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760120"/>
            <a:ext cx="7924800" cy="1564480"/>
          </a:xfrm>
        </p:spPr>
        <p:txBody>
          <a:bodyPr/>
          <a:lstStyle/>
          <a:p>
            <a:r>
              <a:rPr lang="bg-BG" dirty="0" smtClean="0"/>
              <a:t>Разработка на скриптове с </a:t>
            </a:r>
            <a:r>
              <a:rPr lang="en-US" dirty="0" smtClean="0"/>
              <a:t>JavaScript</a:t>
            </a:r>
            <a:r>
              <a:rPr lang="bg-BG" dirty="0" smtClean="0"/>
              <a:t>, основни </a:t>
            </a:r>
            <a:r>
              <a:rPr lang="en-US" dirty="0" smtClean="0"/>
              <a:t>JavaScript </a:t>
            </a:r>
            <a:r>
              <a:rPr lang="bg-BG" dirty="0" smtClean="0"/>
              <a:t>конструкции, оператори, обекти, </a:t>
            </a:r>
            <a:r>
              <a:rPr lang="bg-BG" dirty="0"/>
              <a:t>манипулация на </a:t>
            </a:r>
            <a:r>
              <a:rPr lang="en-US" dirty="0"/>
              <a:t>DOM</a:t>
            </a:r>
            <a:r>
              <a:rPr lang="bg-BG" dirty="0"/>
              <a:t> </a:t>
            </a:r>
            <a:r>
              <a:rPr lang="bg-BG" dirty="0" smtClean="0"/>
              <a:t>дървото</a:t>
            </a:r>
            <a:endParaRPr lang="en-US" dirty="0"/>
          </a:p>
        </p:txBody>
      </p:sp>
      <p:pic>
        <p:nvPicPr>
          <p:cNvPr id="5" name="Picture 4" descr="http://www.berniecode.com/blog/wp-content/uploads/2007/03/visual-studio-javascript-debuggin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914400"/>
            <a:ext cx="3019424" cy="1981200"/>
          </a:xfrm>
          <a:prstGeom prst="roundRect">
            <a:avLst>
              <a:gd name="adj" fmla="val 45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 fov="2700000">
              <a:rot lat="323880" lon="2628735" rev="21594000"/>
            </a:camera>
            <a:lightRig rig="threePt" dir="t"/>
          </a:scene3d>
        </p:spPr>
      </p:pic>
      <p:pic>
        <p:nvPicPr>
          <p:cNvPr id="6" name="Picture 6" descr="http://www.strictlyphp.com/blog/wp-content/uploads/2009/07/icon_javascrip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734" y="2209800"/>
            <a:ext cx="990600" cy="990601"/>
          </a:xfrm>
          <a:prstGeom prst="rect">
            <a:avLst/>
          </a:prstGeom>
          <a:noFill/>
        </p:spPr>
      </p:pic>
      <p:pic>
        <p:nvPicPr>
          <p:cNvPr id="7" name="Picture 8" descr="http://www.lnl.infn.it/~epics/WikiDumps/localhost/160px-javascript_icon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704" y="1510904"/>
            <a:ext cx="1613296" cy="1613297"/>
          </a:xfrm>
          <a:prstGeom prst="rect">
            <a:avLst/>
          </a:prstGeom>
          <a:noFill/>
          <a:scene3d>
            <a:camera prst="perspectiveContrastingRightFacing" fov="3900000">
              <a:rot lat="1096793" lon="21059336" rev="21486019"/>
            </a:camera>
            <a:lightRig rig="threePt" dir="t"/>
          </a:scene3d>
        </p:spPr>
      </p:pic>
      <p:pic>
        <p:nvPicPr>
          <p:cNvPr id="8" name="Picture 10" descr="http://icons.mysitemyway.com/wp-content/gallery/glowing-green-neon-icons-business/111095-glowing-green-neon-icon-business-cursor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54108">
            <a:off x="3720988" y="1288608"/>
            <a:ext cx="2069928" cy="20699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8707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sz="2800" dirty="0"/>
              <a:t>Скриптови езици за програмиране в </a:t>
            </a:r>
            <a:r>
              <a:rPr lang="bg-BG" sz="2800" dirty="0" smtClean="0"/>
              <a:t>Интернет: </a:t>
            </a:r>
            <a:r>
              <a:rPr lang="en-US" sz="2800" dirty="0"/>
              <a:t>JavaScript</a:t>
            </a:r>
            <a:r>
              <a:rPr lang="bg-BG" sz="2800" dirty="0"/>
              <a:t>, </a:t>
            </a:r>
            <a:r>
              <a:rPr lang="en-US" sz="2800" dirty="0"/>
              <a:t>Perl</a:t>
            </a:r>
            <a:r>
              <a:rPr lang="bg-BG" sz="2800" dirty="0"/>
              <a:t>, </a:t>
            </a:r>
            <a:r>
              <a:rPr lang="en-US" sz="2800" dirty="0"/>
              <a:t>VBScript</a:t>
            </a:r>
            <a:r>
              <a:rPr lang="bg-BG" sz="2800" dirty="0"/>
              <a:t>. Общи сведения за </a:t>
            </a:r>
            <a:r>
              <a:rPr lang="en-US" sz="2800" dirty="0"/>
              <a:t>JavaScript</a:t>
            </a:r>
            <a:r>
              <a:rPr lang="bg-BG" sz="2800" dirty="0"/>
              <a:t>. Типове данни. Променливи. Оператор за присвояване. Операции и изрази. Условен оператор. Оператори за цикъл. Функции в </a:t>
            </a:r>
            <a:r>
              <a:rPr lang="en-US" sz="2800" dirty="0"/>
              <a:t>JavaScript</a:t>
            </a:r>
            <a:r>
              <a:rPr lang="bg-BG" sz="2800" dirty="0"/>
              <a:t>. Обекти в </a:t>
            </a:r>
            <a:r>
              <a:rPr lang="en-US" sz="2800" dirty="0"/>
              <a:t>JavaScript</a:t>
            </a:r>
            <a:r>
              <a:rPr lang="bg-BG" sz="2800" dirty="0"/>
              <a:t>. Масиви. Класове </a:t>
            </a:r>
            <a:r>
              <a:rPr lang="en-US" sz="2800" dirty="0"/>
              <a:t>Date, Math</a:t>
            </a:r>
            <a:r>
              <a:rPr lang="bg-BG" sz="2800" dirty="0"/>
              <a:t>. Обекти</a:t>
            </a:r>
            <a:r>
              <a:rPr lang="en-US" sz="2800" dirty="0"/>
              <a:t> document, window, navigator.</a:t>
            </a:r>
            <a:r>
              <a:rPr lang="bg-BG" sz="2800" dirty="0"/>
              <a:t> Събития в </a:t>
            </a:r>
            <a:r>
              <a:rPr lang="en-US" sz="2800" dirty="0"/>
              <a:t>JavaScript</a:t>
            </a:r>
            <a:r>
              <a:rPr lang="bg-BG" sz="2800" dirty="0"/>
              <a:t>. Обектен модел </a:t>
            </a:r>
            <a:r>
              <a:rPr lang="en-US" sz="2800" dirty="0"/>
              <a:t>DOM</a:t>
            </a:r>
            <a:r>
              <a:rPr lang="bg-BG" sz="2800" dirty="0"/>
              <a:t> и манипулация с </a:t>
            </a:r>
            <a:r>
              <a:rPr lang="en-US" sz="2800" dirty="0"/>
              <a:t>JavaScript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0900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20"/>
            </a:pPr>
            <a:r>
              <a:rPr lang="en-US" dirty="0" smtClean="0"/>
              <a:t> </a:t>
            </a:r>
            <a:r>
              <a:rPr lang="ru-RU" dirty="0" smtClean="0"/>
              <a:t>Kой от следните типове данни липсва в езика Pearl 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scalars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arrays of scalars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associative arrays of scalars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BigInteger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9552" y="3933056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6191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Big Integer </a:t>
            </a:r>
            <a:r>
              <a:rPr lang="bg-BG" dirty="0" smtClean="0"/>
              <a:t>липсва в езика </a:t>
            </a:r>
            <a:r>
              <a:rPr lang="en-US" dirty="0" smtClean="0"/>
              <a:t>Perl. </a:t>
            </a:r>
            <a:r>
              <a:rPr lang="en-US" smtClean="0"/>
              <a:t>BigInteger</a:t>
            </a:r>
            <a:r>
              <a:rPr lang="en-US" dirty="0" smtClean="0"/>
              <a:t> </a:t>
            </a:r>
            <a:r>
              <a:rPr lang="bg-BG" dirty="0" smtClean="0"/>
              <a:t>е аритметичен тип в .</a:t>
            </a:r>
            <a:r>
              <a:rPr lang="en-US" dirty="0" smtClean="0"/>
              <a:t>NET </a:t>
            </a:r>
            <a:r>
              <a:rPr lang="bg-BG" dirty="0" smtClean="0"/>
              <a:t>платформата, </a:t>
            </a:r>
            <a:r>
              <a:rPr lang="en-US" dirty="0" smtClean="0"/>
              <a:t>Java </a:t>
            </a:r>
            <a:r>
              <a:rPr lang="bg-BG" dirty="0" smtClean="0"/>
              <a:t>и други езици.Държи се като знаков целочислен тип който е ограничен само от паметта която е на разположение.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6949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u="sng" dirty="0" smtClean="0">
                <a:solidFill>
                  <a:srgbClr val="9BCC00"/>
                </a:solidFill>
              </a:rPr>
              <a:t>Информация</a:t>
            </a:r>
            <a:endParaRPr lang="en-US" u="sng" dirty="0" smtClean="0">
              <a:solidFill>
                <a:srgbClr val="9BCC00"/>
              </a:solidFill>
            </a:endParaRPr>
          </a:p>
          <a:p>
            <a:endParaRPr lang="en-US" dirty="0" smtClean="0"/>
          </a:p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2600" dirty="0" smtClean="0"/>
              <a:t>Плъгините и </a:t>
            </a:r>
            <a:r>
              <a:rPr lang="en-US" sz="2600" dirty="0" err="1" smtClean="0"/>
              <a:t>разширенията</a:t>
            </a:r>
            <a:r>
              <a:rPr lang="en-US" sz="2600" dirty="0" smtClean="0"/>
              <a:t> </a:t>
            </a:r>
            <a:r>
              <a:rPr lang="en-US" sz="2600" dirty="0" err="1" smtClean="0"/>
              <a:t>са</a:t>
            </a:r>
            <a:r>
              <a:rPr lang="en-US" sz="2600" dirty="0" smtClean="0"/>
              <a:t> </a:t>
            </a:r>
            <a:r>
              <a:rPr lang="en-US" sz="2600" dirty="0" err="1" smtClean="0"/>
              <a:t>софтуер</a:t>
            </a:r>
            <a:r>
              <a:rPr lang="en-US" sz="2600" dirty="0" smtClean="0"/>
              <a:t>, </a:t>
            </a:r>
            <a:r>
              <a:rPr lang="en-US" sz="2600" dirty="0" err="1" smtClean="0"/>
              <a:t>който</a:t>
            </a:r>
            <a:r>
              <a:rPr lang="en-US" sz="2600" dirty="0" smtClean="0"/>
              <a:t> </a:t>
            </a:r>
            <a:r>
              <a:rPr lang="bg-BG" sz="2600" dirty="0" smtClean="0"/>
              <a:t>разширява или променя функционалността на друга част от софтуера и го задължава да  ги използва, за да функционира.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8085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">
  <a:themeElements>
    <a:clrScheme name="Telerik Colors Theme">
      <a:dk1>
        <a:sysClr val="windowText" lastClr="008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8000"/>
      </a:dk1>
      <a:lt1>
        <a:sysClr val="window" lastClr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8000"/>
      </a:dk1>
      <a:lt1>
        <a:sysClr val="window" lastClr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Deluxe</Template>
  <TotalTime>5503</TotalTime>
  <Words>3574</Words>
  <Application>Microsoft Office PowerPoint</Application>
  <PresentationFormat>On-screen Show (4:3)</PresentationFormat>
  <Paragraphs>460</Paragraphs>
  <Slides>83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4" baseType="lpstr">
      <vt:lpstr>Telerik Academy</vt:lpstr>
      <vt:lpstr>Тренировъчен тест по информационни технологии</vt:lpstr>
      <vt:lpstr>Компютърни системи</vt:lpstr>
      <vt:lpstr>Компютърни системи (хардуер)</vt:lpstr>
      <vt:lpstr>Въпрос</vt:lpstr>
      <vt:lpstr>Отговор</vt:lpstr>
      <vt:lpstr>Софтуерни системи</vt:lpstr>
      <vt:lpstr>Компютърни програми (софтуер)</vt:lpstr>
      <vt:lpstr>Въпрос</vt:lpstr>
      <vt:lpstr>Отговор</vt:lpstr>
      <vt:lpstr>Работа с компютърни системи и програми</vt:lpstr>
      <vt:lpstr>Работа с компютърни програми</vt:lpstr>
      <vt:lpstr>Въпрос</vt:lpstr>
      <vt:lpstr>Отговор</vt:lpstr>
      <vt:lpstr>Пренос на данни и бройни системи</vt:lpstr>
      <vt:lpstr>Пренос на данни. Бройни системи</vt:lpstr>
      <vt:lpstr>Въпрос</vt:lpstr>
      <vt:lpstr>Отговор</vt:lpstr>
      <vt:lpstr>Операционни системи</vt:lpstr>
      <vt:lpstr>Операционни системи</vt:lpstr>
      <vt:lpstr>Въпрос</vt:lpstr>
      <vt:lpstr>Отговор</vt:lpstr>
      <vt:lpstr>Софтуерно инженерство</vt:lpstr>
      <vt:lpstr>Софтуерно инженерство</vt:lpstr>
      <vt:lpstr>Въпрос</vt:lpstr>
      <vt:lpstr>Отговор</vt:lpstr>
      <vt:lpstr>Компресиране на данни</vt:lpstr>
      <vt:lpstr>Компресиране на данни</vt:lpstr>
      <vt:lpstr>Въпрос</vt:lpstr>
      <vt:lpstr>Отговор</vt:lpstr>
      <vt:lpstr>Текстообработка</vt:lpstr>
      <vt:lpstr>Текстообработка</vt:lpstr>
      <vt:lpstr>Текстообработка (2)</vt:lpstr>
      <vt:lpstr>Въпрос</vt:lpstr>
      <vt:lpstr>Отговор</vt:lpstr>
      <vt:lpstr>Компютърна графика</vt:lpstr>
      <vt:lpstr>Компютърна графика</vt:lpstr>
      <vt:lpstr>Въпрос</vt:lpstr>
      <vt:lpstr>Отговор</vt:lpstr>
      <vt:lpstr>Бази от данни</vt:lpstr>
      <vt:lpstr>Бази от данни</vt:lpstr>
      <vt:lpstr>Въпрос</vt:lpstr>
      <vt:lpstr>Отговор</vt:lpstr>
      <vt:lpstr>Информационни системи</vt:lpstr>
      <vt:lpstr>Информационни системи</vt:lpstr>
      <vt:lpstr>Въпрос</vt:lpstr>
      <vt:lpstr>Отговор</vt:lpstr>
      <vt:lpstr>Сигурност и защита на информацията</vt:lpstr>
      <vt:lpstr>Сигурност и защита на информацията</vt:lpstr>
      <vt:lpstr>Въпрос</vt:lpstr>
      <vt:lpstr>Отговор</vt:lpstr>
      <vt:lpstr>Презентационни системи</vt:lpstr>
      <vt:lpstr>Презентационни системи</vt:lpstr>
      <vt:lpstr>Въпрос</vt:lpstr>
      <vt:lpstr>Отговор</vt:lpstr>
      <vt:lpstr>Мултимедия</vt:lpstr>
      <vt:lpstr>Мултимедия</vt:lpstr>
      <vt:lpstr>Въпрос</vt:lpstr>
      <vt:lpstr>Отговор</vt:lpstr>
      <vt:lpstr>Компютърни мрежи</vt:lpstr>
      <vt:lpstr>Компютърни мрежи</vt:lpstr>
      <vt:lpstr>Въпрос</vt:lpstr>
      <vt:lpstr>Отговор</vt:lpstr>
      <vt:lpstr>Устройство на Интернет</vt:lpstr>
      <vt:lpstr>Устройство на Интернет</vt:lpstr>
      <vt:lpstr>Въпрос</vt:lpstr>
      <vt:lpstr>Отговор</vt:lpstr>
      <vt:lpstr>Електронна комуникация</vt:lpstr>
      <vt:lpstr>Електронна комуникация</vt:lpstr>
      <vt:lpstr>Въпрос</vt:lpstr>
      <vt:lpstr>Отговор</vt:lpstr>
      <vt:lpstr>World Wide Web (WWW)</vt:lpstr>
      <vt:lpstr>World Wide Web (WWW)</vt:lpstr>
      <vt:lpstr>Въпрос</vt:lpstr>
      <vt:lpstr>Отговор</vt:lpstr>
      <vt:lpstr>Уеб дизайн, HTML, CSS</vt:lpstr>
      <vt:lpstr>Уеб дизайн, HTML, CSS</vt:lpstr>
      <vt:lpstr>Уеб дизайн, HTML, CSS (2)</vt:lpstr>
      <vt:lpstr>Въпрос</vt:lpstr>
      <vt:lpstr>Отговор</vt:lpstr>
      <vt:lpstr>JavaScript</vt:lpstr>
      <vt:lpstr>JavaScript</vt:lpstr>
      <vt:lpstr>Въпрос</vt:lpstr>
      <vt:lpstr>Отговор</vt:lpstr>
    </vt:vector>
  </TitlesOfParts>
  <Company>Telerik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Училищна софтуерна академия</dc:title>
  <dc:subject>Telerik Software Academy</dc:subject>
  <dc:creator>Svetlin Nakov</dc:creator>
  <cp:keywords>telerik software academy, school academy, училищна софтуерна академия, академия на Телерик за ученици, free courses for developers</cp:keywords>
  <cp:lastModifiedBy>PC-Admin</cp:lastModifiedBy>
  <cp:revision>583</cp:revision>
  <dcterms:created xsi:type="dcterms:W3CDTF">2007-12-08T16:03:35Z</dcterms:created>
  <dcterms:modified xsi:type="dcterms:W3CDTF">2013-12-02T12:40:16Z</dcterms:modified>
  <cp:category>software engineering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